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836" autoAdjust="0"/>
  </p:normalViewPr>
  <p:slideViewPr>
    <p:cSldViewPr snapToGrid="0">
      <p:cViewPr>
        <p:scale>
          <a:sx n="70" d="100"/>
          <a:sy n="70" d="100"/>
        </p:scale>
        <p:origin x="283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208682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95906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52363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13619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101438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314789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4453467"/>
            <a:ext cx="2901255"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4453467"/>
            <a:ext cx="2915543"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138917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39906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309897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28175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F57D68-6B7F-43A2-B858-668A0CEA9234}" type="datetimeFigureOut">
              <a:rPr kumimoji="1" lang="ja-JP" altLang="en-US" smtClean="0"/>
              <a:t>2019/7/3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148651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AF57D68-6B7F-43A2-B858-668A0CEA9234}" type="datetimeFigureOut">
              <a:rPr kumimoji="1" lang="ja-JP" altLang="en-US" smtClean="0"/>
              <a:t>2019/7/3</a:t>
            </a:fld>
            <a:endParaRPr kumimoji="1" lang="ja-JP" alt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FC69EF4-B86A-45C4-8EEF-D9C51D11E399}" type="slidenum">
              <a:rPr kumimoji="1" lang="ja-JP" altLang="en-US" smtClean="0"/>
              <a:t>‹#›</a:t>
            </a:fld>
            <a:endParaRPr kumimoji="1" lang="ja-JP" altLang="en-US"/>
          </a:p>
        </p:txBody>
      </p:sp>
    </p:spTree>
    <p:extLst>
      <p:ext uri="{BB962C8B-B14F-4D97-AF65-F5344CB8AC3E}">
        <p14:creationId xmlns:p14="http://schemas.microsoft.com/office/powerpoint/2010/main" val="866282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61B15C7-DFF5-4878-9D5B-4EA353E71D5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67" b="98667" l="10000" r="90000">
                        <a14:foregroundMark x1="46000" y1="3733" x2="46000" y2="3733"/>
                        <a14:foregroundMark x1="53600" y1="94933" x2="53600" y2="94933"/>
                        <a14:foregroundMark x1="49600" y1="98667" x2="49600" y2="98667"/>
                      </a14:backgroundRemoval>
                    </a14:imgEffect>
                  </a14:imgLayer>
                </a14:imgProps>
              </a:ext>
            </a:extLst>
          </a:blip>
          <a:stretch>
            <a:fillRect/>
          </a:stretch>
        </p:blipFill>
        <p:spPr>
          <a:xfrm>
            <a:off x="-516892" y="4428356"/>
            <a:ext cx="7740651" cy="5940266"/>
          </a:xfrm>
          <a:prstGeom prst="rect">
            <a:avLst/>
          </a:prstGeom>
        </p:spPr>
      </p:pic>
      <p:sp>
        <p:nvSpPr>
          <p:cNvPr id="5" name="テキスト ボックス 4">
            <a:extLst>
              <a:ext uri="{FF2B5EF4-FFF2-40B4-BE49-F238E27FC236}">
                <a16:creationId xmlns:a16="http://schemas.microsoft.com/office/drawing/2014/main" id="{A1EDB113-C2A7-4031-B79C-5648CA2BC0F5}"/>
              </a:ext>
            </a:extLst>
          </p:cNvPr>
          <p:cNvSpPr txBox="1"/>
          <p:nvPr/>
        </p:nvSpPr>
        <p:spPr>
          <a:xfrm>
            <a:off x="209549" y="350932"/>
            <a:ext cx="6477000" cy="1015663"/>
          </a:xfrm>
          <a:prstGeom prst="rect">
            <a:avLst/>
          </a:prstGeom>
          <a:noFill/>
        </p:spPr>
        <p:txBody>
          <a:bodyPr wrap="square" rtlCol="0">
            <a:spAutoFit/>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吃音　宮崎のつどい</a:t>
            </a:r>
            <a:endParaRPr kumimoji="1" lang="en-US" altLang="ja-JP" sz="2800" dirty="0">
              <a:latin typeface="HGP創英角ｺﾞｼｯｸUB" panose="020B0900000000000000" pitchFamily="50" charset="-128"/>
              <a:ea typeface="HGP創英角ｺﾞｼｯｸUB" panose="020B0900000000000000" pitchFamily="50" charset="-128"/>
            </a:endParaRPr>
          </a:p>
          <a:p>
            <a:pPr algn="ctr"/>
            <a:r>
              <a:rPr kumimoji="1" lang="ja-JP" altLang="en-US" sz="3200" dirty="0">
                <a:latin typeface="HGP創英角ｺﾞｼｯｸUB" panose="020B0900000000000000" pitchFamily="50" charset="-128"/>
                <a:ea typeface="HGP創英角ｺﾞｼｯｸUB" panose="020B0900000000000000" pitchFamily="50" charset="-128"/>
              </a:rPr>
              <a:t>第１回　言友会　宮崎の「わ」</a:t>
            </a:r>
          </a:p>
        </p:txBody>
      </p:sp>
      <p:sp>
        <p:nvSpPr>
          <p:cNvPr id="7" name="テキスト ボックス 6">
            <a:extLst>
              <a:ext uri="{FF2B5EF4-FFF2-40B4-BE49-F238E27FC236}">
                <a16:creationId xmlns:a16="http://schemas.microsoft.com/office/drawing/2014/main" id="{669F7FEB-3E85-4894-AC4A-110639B3FD64}"/>
              </a:ext>
            </a:extLst>
          </p:cNvPr>
          <p:cNvSpPr txBox="1"/>
          <p:nvPr/>
        </p:nvSpPr>
        <p:spPr>
          <a:xfrm>
            <a:off x="152400" y="1471964"/>
            <a:ext cx="6705600" cy="1384995"/>
          </a:xfrm>
          <a:prstGeom prst="rect">
            <a:avLst/>
          </a:prstGeom>
          <a:noFill/>
        </p:spPr>
        <p:txBody>
          <a:bodyPr wrap="square" rtlCol="0">
            <a:spAutoFit/>
          </a:bodyPr>
          <a:lstStyle/>
          <a:p>
            <a:r>
              <a:rPr kumimoji="1" lang="ja-JP" altLang="en-US" sz="2400" u="sng" dirty="0">
                <a:latin typeface="HGP創英ﾌﾟﾚｾﾞﾝｽEB" panose="02020800000000000000" pitchFamily="18" charset="-128"/>
                <a:ea typeface="HGP創英ﾌﾟﾚｾﾞﾝｽEB" panose="02020800000000000000" pitchFamily="18" charset="-128"/>
              </a:rPr>
              <a:t>日時</a:t>
            </a:r>
            <a:endParaRPr kumimoji="1" lang="en-US" altLang="ja-JP" sz="2400" u="sng" dirty="0">
              <a:latin typeface="HGP創英ﾌﾟﾚｾﾞﾝｽEB" panose="02020800000000000000" pitchFamily="18" charset="-128"/>
              <a:ea typeface="HGP創英ﾌﾟﾚｾﾞﾝｽEB" panose="02020800000000000000" pitchFamily="18" charset="-128"/>
            </a:endParaRPr>
          </a:p>
          <a:p>
            <a:r>
              <a:rPr kumimoji="1" lang="ja-JP" altLang="en-US" sz="2800" dirty="0">
                <a:latin typeface="HGｺﾞｼｯｸM" panose="020B0609000000000000" pitchFamily="49" charset="-128"/>
                <a:ea typeface="HGｺﾞｼｯｸM" panose="020B0609000000000000" pitchFamily="49" charset="-128"/>
              </a:rPr>
              <a:t>　</a:t>
            </a:r>
            <a:r>
              <a:rPr kumimoji="1" lang="en-US" altLang="ja-JP" sz="2400" dirty="0">
                <a:latin typeface="HGSｺﾞｼｯｸE" panose="020B0900000000000000" pitchFamily="50" charset="-128"/>
                <a:ea typeface="HGSｺﾞｼｯｸE" panose="020B0900000000000000" pitchFamily="50" charset="-128"/>
              </a:rPr>
              <a:t>2019</a:t>
            </a:r>
            <a:r>
              <a:rPr kumimoji="1" lang="ja-JP" altLang="en-US" sz="2400" dirty="0">
                <a:latin typeface="HGSｺﾞｼｯｸE" panose="020B0900000000000000" pitchFamily="50" charset="-128"/>
                <a:ea typeface="HGSｺﾞｼｯｸE" panose="020B0900000000000000" pitchFamily="50" charset="-128"/>
              </a:rPr>
              <a:t>年</a:t>
            </a:r>
            <a:r>
              <a:rPr kumimoji="1" lang="en-US" altLang="ja-JP" sz="2400" dirty="0">
                <a:latin typeface="HGSｺﾞｼｯｸE" panose="020B0900000000000000" pitchFamily="50" charset="-128"/>
                <a:ea typeface="HGSｺﾞｼｯｸE" panose="020B0900000000000000" pitchFamily="50" charset="-128"/>
              </a:rPr>
              <a:t>8</a:t>
            </a:r>
            <a:r>
              <a:rPr kumimoji="1" lang="ja-JP" altLang="en-US" sz="2400" dirty="0">
                <a:latin typeface="HGSｺﾞｼｯｸE" panose="020B0900000000000000" pitchFamily="50" charset="-128"/>
                <a:ea typeface="HGSｺﾞｼｯｸE" panose="020B0900000000000000" pitchFamily="50" charset="-128"/>
              </a:rPr>
              <a:t>月</a:t>
            </a:r>
            <a:r>
              <a:rPr kumimoji="1" lang="en-US" altLang="ja-JP" sz="2400" dirty="0">
                <a:latin typeface="HGSｺﾞｼｯｸE" panose="020B0900000000000000" pitchFamily="50" charset="-128"/>
                <a:ea typeface="HGSｺﾞｼｯｸE" panose="020B0900000000000000" pitchFamily="50" charset="-128"/>
              </a:rPr>
              <a:t>3</a:t>
            </a:r>
            <a:r>
              <a:rPr kumimoji="1" lang="ja-JP" altLang="en-US" sz="2400" dirty="0">
                <a:latin typeface="HGSｺﾞｼｯｸE" panose="020B0900000000000000" pitchFamily="50" charset="-128"/>
                <a:ea typeface="HGSｺﾞｼｯｸE" panose="020B0900000000000000" pitchFamily="50" charset="-128"/>
              </a:rPr>
              <a:t>日（土）</a:t>
            </a:r>
            <a:endParaRPr kumimoji="1" lang="en-US" altLang="ja-JP" sz="2400" dirty="0">
              <a:latin typeface="HGSｺﾞｼｯｸE" panose="020B0900000000000000" pitchFamily="50" charset="-128"/>
              <a:ea typeface="HGSｺﾞｼｯｸE" panose="020B0900000000000000" pitchFamily="50" charset="-128"/>
            </a:endParaRP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14:00</a:t>
            </a:r>
            <a:r>
              <a:rPr kumimoji="1" lang="ja-JP" altLang="en-US" sz="2400" dirty="0">
                <a:latin typeface="HGSｺﾞｼｯｸE" panose="020B0900000000000000" pitchFamily="50" charset="-128"/>
                <a:ea typeface="HGSｺﾞｼｯｸE" panose="020B0900000000000000" pitchFamily="50" charset="-128"/>
              </a:rPr>
              <a:t>～</a:t>
            </a:r>
            <a:r>
              <a:rPr kumimoji="1" lang="en-US" altLang="ja-JP" sz="2400" dirty="0">
                <a:latin typeface="HGSｺﾞｼｯｸE" panose="020B0900000000000000" pitchFamily="50" charset="-128"/>
                <a:ea typeface="HGSｺﾞｼｯｸE" panose="020B0900000000000000" pitchFamily="50" charset="-128"/>
              </a:rPr>
              <a:t>16:00</a:t>
            </a:r>
            <a:r>
              <a:rPr kumimoji="1" lang="ja-JP" altLang="en-US" sz="2400" dirty="0">
                <a:latin typeface="HGSｺﾞｼｯｸE" panose="020B0900000000000000" pitchFamily="50" charset="-128"/>
                <a:ea typeface="HGSｺﾞｼｯｸE" panose="020B0900000000000000" pitchFamily="50" charset="-128"/>
              </a:rPr>
              <a:t>　（受付</a:t>
            </a:r>
            <a:r>
              <a:rPr kumimoji="1" lang="en-US" altLang="ja-JP" sz="2400" dirty="0">
                <a:latin typeface="HGSｺﾞｼｯｸE" panose="020B0900000000000000" pitchFamily="50" charset="-128"/>
                <a:ea typeface="HGSｺﾞｼｯｸE" panose="020B0900000000000000" pitchFamily="50" charset="-128"/>
              </a:rPr>
              <a:t>13:30</a:t>
            </a:r>
            <a:r>
              <a:rPr kumimoji="1" lang="ja-JP" altLang="en-US" sz="2400" dirty="0">
                <a:latin typeface="HGSｺﾞｼｯｸE" panose="020B0900000000000000" pitchFamily="50" charset="-128"/>
                <a:ea typeface="HGSｺﾞｼｯｸE" panose="020B0900000000000000" pitchFamily="50" charset="-128"/>
              </a:rPr>
              <a:t>）</a:t>
            </a:r>
            <a:r>
              <a:rPr kumimoji="1" lang="ja-JP" altLang="en-US" sz="3200" dirty="0">
                <a:latin typeface="HGｺﾞｼｯｸM" panose="020B0609000000000000" pitchFamily="49" charset="-128"/>
                <a:ea typeface="HGｺﾞｼｯｸM" panose="020B0609000000000000" pitchFamily="49" charset="-128"/>
              </a:rPr>
              <a:t>　</a:t>
            </a:r>
            <a:endParaRPr kumimoji="1" lang="en-US" altLang="ja-JP" sz="3200" dirty="0">
              <a:latin typeface="HGｺﾞｼｯｸM" panose="020B0609000000000000" pitchFamily="49" charset="-128"/>
              <a:ea typeface="HGｺﾞｼｯｸM" panose="020B0609000000000000" pitchFamily="49" charset="-128"/>
            </a:endParaRPr>
          </a:p>
        </p:txBody>
      </p:sp>
      <p:sp>
        <p:nvSpPr>
          <p:cNvPr id="8" name="テキスト ボックス 7">
            <a:extLst>
              <a:ext uri="{FF2B5EF4-FFF2-40B4-BE49-F238E27FC236}">
                <a16:creationId xmlns:a16="http://schemas.microsoft.com/office/drawing/2014/main" id="{D7649FEB-07B1-478C-8953-CEA8E8D53593}"/>
              </a:ext>
            </a:extLst>
          </p:cNvPr>
          <p:cNvSpPr txBox="1"/>
          <p:nvPr/>
        </p:nvSpPr>
        <p:spPr>
          <a:xfrm>
            <a:off x="152400" y="2806189"/>
            <a:ext cx="6705600" cy="1692771"/>
          </a:xfrm>
          <a:prstGeom prst="rect">
            <a:avLst/>
          </a:prstGeom>
          <a:noFill/>
        </p:spPr>
        <p:txBody>
          <a:bodyPr wrap="square" rtlCol="0">
            <a:spAutoFit/>
          </a:bodyPr>
          <a:lstStyle/>
          <a:p>
            <a:r>
              <a:rPr kumimoji="1" lang="ja-JP" altLang="en-US" sz="2400" u="sng" dirty="0">
                <a:latin typeface="HGP創英ﾌﾟﾚｾﾞﾝｽEB" panose="02020800000000000000" pitchFamily="18" charset="-128"/>
                <a:ea typeface="HGP創英ﾌﾟﾚｾﾞﾝｽEB" panose="02020800000000000000" pitchFamily="18" charset="-128"/>
              </a:rPr>
              <a:t>場所</a:t>
            </a:r>
            <a:endParaRPr kumimoji="1" lang="en-US" altLang="ja-JP" sz="2400" u="sng" dirty="0">
              <a:latin typeface="HGP創英ﾌﾟﾚｾﾞﾝｽEB" panose="02020800000000000000" pitchFamily="18" charset="-128"/>
              <a:ea typeface="HGP創英ﾌﾟﾚｾﾞﾝｽEB" panose="02020800000000000000" pitchFamily="18" charset="-128"/>
            </a:endParaRPr>
          </a:p>
          <a:p>
            <a:r>
              <a:rPr kumimoji="1" lang="ja-JP" altLang="en-US" sz="2800" dirty="0">
                <a:latin typeface="HGｺﾞｼｯｸM" panose="020B0609000000000000" pitchFamily="49" charset="-128"/>
                <a:ea typeface="HGｺﾞｼｯｸM" panose="020B0609000000000000" pitchFamily="49" charset="-128"/>
              </a:rPr>
              <a:t>　</a:t>
            </a:r>
            <a:r>
              <a:rPr kumimoji="1" lang="ja-JP" altLang="en-US" sz="2000" dirty="0">
                <a:latin typeface="HGSｺﾞｼｯｸE" panose="020B0900000000000000" pitchFamily="50" charset="-128"/>
                <a:ea typeface="HGSｺﾞｼｯｸE" panose="020B0900000000000000" pitchFamily="50" charset="-128"/>
              </a:rPr>
              <a:t>宮崎県福祉総合センター　</a:t>
            </a:r>
            <a:r>
              <a:rPr kumimoji="1" lang="en-US" altLang="ja-JP" sz="2000" dirty="0">
                <a:latin typeface="HGSｺﾞｼｯｸE" panose="020B0900000000000000" pitchFamily="50" charset="-128"/>
                <a:ea typeface="HGSｺﾞｼｯｸE" panose="020B0900000000000000" pitchFamily="50" charset="-128"/>
              </a:rPr>
              <a:t>2</a:t>
            </a:r>
            <a:r>
              <a:rPr kumimoji="1" lang="ja-JP" altLang="en-US" sz="2000" dirty="0">
                <a:latin typeface="HGSｺﾞｼｯｸE" panose="020B0900000000000000" pitchFamily="50" charset="-128"/>
                <a:ea typeface="HGSｺﾞｼｯｸE" panose="020B0900000000000000" pitchFamily="50" charset="-128"/>
              </a:rPr>
              <a:t>階セミナールーム</a:t>
            </a:r>
            <a:r>
              <a:rPr kumimoji="1" lang="en-US" altLang="ja-JP" sz="2000" dirty="0">
                <a:latin typeface="HGSｺﾞｼｯｸE" panose="020B0900000000000000" pitchFamily="50" charset="-128"/>
                <a:ea typeface="HGSｺﾞｼｯｸE" panose="020B0900000000000000" pitchFamily="50" charset="-128"/>
              </a:rPr>
              <a:t>1.2</a:t>
            </a:r>
          </a:p>
          <a:p>
            <a:r>
              <a:rPr kumimoji="1" lang="ja-JP" altLang="en-US" sz="2400" dirty="0">
                <a:latin typeface="HGSｺﾞｼｯｸE" panose="020B0900000000000000" pitchFamily="50" charset="-128"/>
                <a:ea typeface="HGSｺﾞｼｯｸE" panose="020B0900000000000000" pitchFamily="50" charset="-128"/>
              </a:rPr>
              <a:t>　</a:t>
            </a:r>
            <a:r>
              <a:rPr kumimoji="1" lang="en-US" altLang="ja-JP" sz="2400" dirty="0">
                <a:latin typeface="HGSｺﾞｼｯｸE" panose="020B0900000000000000" pitchFamily="50" charset="-128"/>
                <a:ea typeface="HGSｺﾞｼｯｸE" panose="020B0900000000000000" pitchFamily="50" charset="-128"/>
              </a:rPr>
              <a:t>	</a:t>
            </a:r>
            <a:r>
              <a:rPr kumimoji="1" lang="ja-JP" altLang="en-US" dirty="0">
                <a:latin typeface="HGSｺﾞｼｯｸE" panose="020B0900000000000000" pitchFamily="50" charset="-128"/>
                <a:ea typeface="HGSｺﾞｼｯｸE" panose="020B0900000000000000" pitchFamily="50" charset="-128"/>
              </a:rPr>
              <a:t>住所：宮崎県宮崎市原町</a:t>
            </a:r>
            <a:r>
              <a:rPr kumimoji="1" lang="en-US" altLang="ja-JP" dirty="0">
                <a:latin typeface="HGSｺﾞｼｯｸE" panose="020B0900000000000000" pitchFamily="50" charset="-128"/>
                <a:ea typeface="HGSｺﾞｼｯｸE" panose="020B0900000000000000" pitchFamily="50" charset="-128"/>
              </a:rPr>
              <a:t>2-22</a:t>
            </a:r>
          </a:p>
          <a:p>
            <a:r>
              <a:rPr kumimoji="1" lang="ja-JP" altLang="en-US" dirty="0">
                <a:latin typeface="HGSｺﾞｼｯｸE" panose="020B0900000000000000" pitchFamily="50" charset="-128"/>
                <a:ea typeface="HGSｺﾞｼｯｸE" panose="020B0900000000000000" pitchFamily="50" charset="-128"/>
              </a:rPr>
              <a:t>　</a:t>
            </a:r>
            <a:r>
              <a:rPr kumimoji="1" lang="en-US" altLang="ja-JP" dirty="0">
                <a:latin typeface="HGSｺﾞｼｯｸE" panose="020B0900000000000000" pitchFamily="50" charset="-128"/>
                <a:ea typeface="HGSｺﾞｼｯｸE" panose="020B0900000000000000" pitchFamily="50" charset="-128"/>
              </a:rPr>
              <a:t>	</a:t>
            </a:r>
            <a:r>
              <a:rPr kumimoji="1" lang="ja-JP" altLang="en-US" dirty="0">
                <a:latin typeface="HGSｺﾞｼｯｸE" panose="020B0900000000000000" pitchFamily="50" charset="-128"/>
                <a:ea typeface="HGSｺﾞｼｯｸE" panose="020B0900000000000000" pitchFamily="50" charset="-128"/>
              </a:rPr>
              <a:t>駐車場：有り（</a:t>
            </a:r>
            <a:r>
              <a:rPr kumimoji="1" lang="en-US" altLang="ja-JP" dirty="0">
                <a:latin typeface="HGSｺﾞｼｯｸE" panose="020B0900000000000000" pitchFamily="50" charset="-128"/>
                <a:ea typeface="HGSｺﾞｼｯｸE" panose="020B0900000000000000" pitchFamily="50" charset="-128"/>
              </a:rPr>
              <a:t>20</a:t>
            </a:r>
            <a:r>
              <a:rPr kumimoji="1" lang="ja-JP" altLang="en-US" dirty="0">
                <a:latin typeface="HGSｺﾞｼｯｸE" panose="020B0900000000000000" pitchFamily="50" charset="-128"/>
                <a:ea typeface="HGSｺﾞｼｯｸE" panose="020B0900000000000000" pitchFamily="50" charset="-128"/>
              </a:rPr>
              <a:t>台まで）</a:t>
            </a:r>
            <a:r>
              <a:rPr kumimoji="1" lang="ja-JP" altLang="en-US" sz="2800" dirty="0">
                <a:latin typeface="HGｺﾞｼｯｸM" panose="020B0609000000000000" pitchFamily="49" charset="-128"/>
                <a:ea typeface="HGｺﾞｼｯｸM" panose="020B0609000000000000" pitchFamily="49" charset="-128"/>
              </a:rPr>
              <a:t>　</a:t>
            </a:r>
            <a:endParaRPr kumimoji="1" lang="en-US" altLang="ja-JP" sz="2800" dirty="0">
              <a:latin typeface="HGｺﾞｼｯｸM" panose="020B0609000000000000" pitchFamily="49" charset="-128"/>
              <a:ea typeface="HGｺﾞｼｯｸM" panose="020B0609000000000000" pitchFamily="49" charset="-128"/>
            </a:endParaRPr>
          </a:p>
        </p:txBody>
      </p:sp>
      <p:sp>
        <p:nvSpPr>
          <p:cNvPr id="9" name="テキスト ボックス 8">
            <a:extLst>
              <a:ext uri="{FF2B5EF4-FFF2-40B4-BE49-F238E27FC236}">
                <a16:creationId xmlns:a16="http://schemas.microsoft.com/office/drawing/2014/main" id="{574E7F26-D0A3-40B6-AD97-92A96AE4CA03}"/>
              </a:ext>
            </a:extLst>
          </p:cNvPr>
          <p:cNvSpPr txBox="1"/>
          <p:nvPr/>
        </p:nvSpPr>
        <p:spPr>
          <a:xfrm>
            <a:off x="0" y="4428356"/>
            <a:ext cx="7176135" cy="2677656"/>
          </a:xfrm>
          <a:prstGeom prst="rect">
            <a:avLst/>
          </a:prstGeom>
          <a:noFill/>
        </p:spPr>
        <p:txBody>
          <a:bodyPr wrap="square" rtlCol="0">
            <a:spAutoFit/>
          </a:bodyPr>
          <a:lstStyle/>
          <a:p>
            <a:r>
              <a:rPr kumimoji="1" lang="ja-JP" altLang="en-US" sz="2800" dirty="0">
                <a:latin typeface="HGP創英ﾌﾟﾚｾﾞﾝｽEB" panose="02020800000000000000" pitchFamily="18" charset="-128"/>
                <a:ea typeface="HGP創英ﾌﾟﾚｾﾞﾝｽEB" panose="02020800000000000000" pitchFamily="18" charset="-128"/>
              </a:rPr>
              <a:t>   </a:t>
            </a:r>
            <a:r>
              <a:rPr kumimoji="1" lang="ja-JP" altLang="en-US" sz="2400" u="sng" dirty="0">
                <a:latin typeface="HGP創英ﾌﾟﾚｾﾞﾝｽEB" panose="02020800000000000000" pitchFamily="18" charset="-128"/>
                <a:ea typeface="HGP創英ﾌﾟﾚｾﾞﾝｽEB" panose="02020800000000000000" pitchFamily="18" charset="-128"/>
              </a:rPr>
              <a:t>当日の主な内容</a:t>
            </a:r>
            <a:endParaRPr kumimoji="1" lang="en-US" altLang="ja-JP" sz="2400" u="sng" dirty="0">
              <a:latin typeface="HGP創英ﾌﾟﾚｾﾞﾝｽEB" panose="02020800000000000000" pitchFamily="18" charset="-128"/>
              <a:ea typeface="HGP創英ﾌﾟﾚｾﾞﾝｽEB" panose="02020800000000000000" pitchFamily="18" charset="-128"/>
            </a:endParaRPr>
          </a:p>
          <a:p>
            <a:pPr marL="971550" lvl="1" indent="-514350">
              <a:buFont typeface="+mj-lt"/>
              <a:buAutoNum type="arabicPeriod"/>
            </a:pPr>
            <a:r>
              <a:rPr kumimoji="1" lang="ja-JP" altLang="en-US" sz="2000" dirty="0">
                <a:latin typeface="HGｺﾞｼｯｸM" panose="020B0609000000000000" pitchFamily="49" charset="-128"/>
                <a:ea typeface="HGｺﾞｼｯｸM" panose="020B0609000000000000" pitchFamily="49" charset="-128"/>
              </a:rPr>
              <a:t>自己紹介　吃音についての悩みの共有</a:t>
            </a:r>
            <a:endParaRPr kumimoji="1" lang="en-US" altLang="ja-JP" sz="2000" dirty="0">
              <a:latin typeface="HGｺﾞｼｯｸM" panose="020B0609000000000000" pitchFamily="49" charset="-128"/>
              <a:ea typeface="HGｺﾞｼｯｸM" panose="020B0609000000000000" pitchFamily="49" charset="-128"/>
            </a:endParaRPr>
          </a:p>
          <a:p>
            <a:pPr marL="971550" lvl="1" indent="-514350">
              <a:buFont typeface="+mj-lt"/>
              <a:buAutoNum type="arabicPeriod" startAt="2"/>
            </a:pPr>
            <a:r>
              <a:rPr kumimoji="1" lang="ja-JP" altLang="en-US" sz="2000" dirty="0">
                <a:latin typeface="HGｺﾞｼｯｸM" panose="020B0609000000000000" pitchFamily="49" charset="-128"/>
                <a:ea typeface="HGｺﾞｼｯｸM" panose="020B0609000000000000" pitchFamily="49" charset="-128"/>
              </a:rPr>
              <a:t>言友会の活動紹介 </a:t>
            </a:r>
            <a:endParaRPr kumimoji="1" lang="en-US" altLang="ja-JP" sz="2000" dirty="0">
              <a:latin typeface="HGｺﾞｼｯｸM" panose="020B0609000000000000" pitchFamily="49" charset="-128"/>
              <a:ea typeface="HGｺﾞｼｯｸM" panose="020B0609000000000000" pitchFamily="49" charset="-128"/>
            </a:endParaRPr>
          </a:p>
          <a:p>
            <a:pPr lvl="1"/>
            <a:r>
              <a:rPr kumimoji="1" lang="en-US" altLang="ja-JP" sz="2000" dirty="0">
                <a:latin typeface="HGｺﾞｼｯｸM" panose="020B0609000000000000" pitchFamily="49" charset="-128"/>
                <a:ea typeface="HGｺﾞｼｯｸM" panose="020B0609000000000000" pitchFamily="49" charset="-128"/>
              </a:rPr>
              <a:t>    </a:t>
            </a:r>
            <a:r>
              <a:rPr kumimoji="1" lang="ja-JP" altLang="en-US" sz="2000" dirty="0">
                <a:latin typeface="HGｺﾞｼｯｸM" panose="020B0609000000000000" pitchFamily="49" charset="-128"/>
                <a:ea typeface="HGｺﾞｼｯｸM" panose="020B0609000000000000" pitchFamily="49" charset="-128"/>
              </a:rPr>
              <a:t>セルプヘルプグループについて</a:t>
            </a:r>
            <a:endParaRPr kumimoji="1" lang="en-US" altLang="ja-JP" sz="2000" dirty="0">
              <a:latin typeface="HGｺﾞｼｯｸM" panose="020B0609000000000000" pitchFamily="49" charset="-128"/>
              <a:ea typeface="HGｺﾞｼｯｸM" panose="020B0609000000000000" pitchFamily="49" charset="-128"/>
            </a:endParaRPr>
          </a:p>
          <a:p>
            <a:endParaRPr kumimoji="1" lang="en-US" altLang="ja-JP" sz="2000" dirty="0">
              <a:latin typeface="HGｺﾞｼｯｸM" panose="020B0609000000000000" pitchFamily="49" charset="-128"/>
              <a:ea typeface="HGｺﾞｼｯｸM" panose="020B0609000000000000" pitchFamily="49" charset="-128"/>
            </a:endParaRPr>
          </a:p>
          <a:p>
            <a:endParaRPr kumimoji="1" lang="en-US" altLang="ja-JP" sz="2000" dirty="0">
              <a:latin typeface="HGｺﾞｼｯｸM" panose="020B0609000000000000" pitchFamily="49" charset="-128"/>
              <a:ea typeface="HGｺﾞｼｯｸM" panose="020B0609000000000000" pitchFamily="49" charset="-128"/>
            </a:endParaRPr>
          </a:p>
          <a:p>
            <a:pPr marL="971550" lvl="1" indent="-514350">
              <a:buFont typeface="+mj-lt"/>
              <a:buAutoNum type="arabicPeriod" startAt="3"/>
            </a:pPr>
            <a:r>
              <a:rPr kumimoji="1" lang="ja-JP" altLang="en-US" sz="2000" dirty="0">
                <a:latin typeface="HGｺﾞｼｯｸM" panose="020B0609000000000000" pitchFamily="49" charset="-128"/>
                <a:ea typeface="HGｺﾞｼｯｸM" panose="020B0609000000000000" pitchFamily="49" charset="-128"/>
              </a:rPr>
              <a:t>言友会　宮崎の「わ」設立総会について　</a:t>
            </a:r>
            <a:endParaRPr kumimoji="1" lang="en-US" altLang="ja-JP" sz="2000" dirty="0">
              <a:latin typeface="HGｺﾞｼｯｸM" panose="020B0609000000000000" pitchFamily="49" charset="-128"/>
              <a:ea typeface="HGｺﾞｼｯｸM" panose="020B0609000000000000" pitchFamily="49" charset="-128"/>
            </a:endParaRPr>
          </a:p>
          <a:p>
            <a:pPr marL="971550" lvl="1" indent="-514350">
              <a:buFont typeface="+mj-lt"/>
              <a:buAutoNum type="arabicPeriod" startAt="3"/>
            </a:pPr>
            <a:r>
              <a:rPr kumimoji="1" lang="ja-JP" altLang="en-US" sz="2000" dirty="0">
                <a:latin typeface="HGｺﾞｼｯｸM" panose="020B0609000000000000" pitchFamily="49" charset="-128"/>
                <a:ea typeface="HGｺﾞｼｯｸM" panose="020B0609000000000000" pitchFamily="49" charset="-128"/>
              </a:rPr>
              <a:t>今後に向けて　フリートーク</a:t>
            </a:r>
            <a:endParaRPr kumimoji="1" lang="en-US" altLang="ja-JP" sz="2000" dirty="0">
              <a:latin typeface="HGｺﾞｼｯｸM" panose="020B0609000000000000" pitchFamily="49" charset="-128"/>
              <a:ea typeface="HGｺﾞｼｯｸM" panose="020B0609000000000000" pitchFamily="49" charset="-128"/>
            </a:endParaRPr>
          </a:p>
        </p:txBody>
      </p:sp>
      <p:pic>
        <p:nvPicPr>
          <p:cNvPr id="15" name="図 14">
            <a:extLst>
              <a:ext uri="{FF2B5EF4-FFF2-40B4-BE49-F238E27FC236}">
                <a16:creationId xmlns:a16="http://schemas.microsoft.com/office/drawing/2014/main" id="{F1EF1A8B-24C1-4B37-9EEB-F496E4C0E08D}"/>
              </a:ext>
            </a:extLst>
          </p:cNvPr>
          <p:cNvPicPr>
            <a:picLocks noChangeAspect="1"/>
          </p:cNvPicPr>
          <p:nvPr/>
        </p:nvPicPr>
        <p:blipFill rotWithShape="1">
          <a:blip r:embed="rId4"/>
          <a:srcRect l="18889" r="9166"/>
          <a:stretch/>
        </p:blipFill>
        <p:spPr>
          <a:xfrm>
            <a:off x="5624851" y="5736194"/>
            <a:ext cx="777572" cy="719611"/>
          </a:xfrm>
          <a:prstGeom prst="rect">
            <a:avLst/>
          </a:prstGeom>
        </p:spPr>
      </p:pic>
      <p:pic>
        <p:nvPicPr>
          <p:cNvPr id="2" name="図 1">
            <a:extLst>
              <a:ext uri="{FF2B5EF4-FFF2-40B4-BE49-F238E27FC236}">
                <a16:creationId xmlns:a16="http://schemas.microsoft.com/office/drawing/2014/main" id="{F7A2CA2E-3CFA-4909-9EF4-CBD8228B2C44}"/>
              </a:ext>
            </a:extLst>
          </p:cNvPr>
          <p:cNvPicPr>
            <a:picLocks noChangeAspect="1"/>
          </p:cNvPicPr>
          <p:nvPr/>
        </p:nvPicPr>
        <p:blipFill rotWithShape="1">
          <a:blip r:embed="rId5"/>
          <a:srcRect l="9685" t="26949" r="8872" b="27487"/>
          <a:stretch/>
        </p:blipFill>
        <p:spPr>
          <a:xfrm>
            <a:off x="5714608" y="11353615"/>
            <a:ext cx="687815" cy="684097"/>
          </a:xfrm>
          <a:prstGeom prst="rect">
            <a:avLst/>
          </a:prstGeom>
        </p:spPr>
      </p:pic>
      <p:sp>
        <p:nvSpPr>
          <p:cNvPr id="3" name="テキスト ボックス 2">
            <a:extLst>
              <a:ext uri="{FF2B5EF4-FFF2-40B4-BE49-F238E27FC236}">
                <a16:creationId xmlns:a16="http://schemas.microsoft.com/office/drawing/2014/main" id="{295C0867-4E3C-40BB-8F69-442E7E220474}"/>
              </a:ext>
            </a:extLst>
          </p:cNvPr>
          <p:cNvSpPr txBox="1"/>
          <p:nvPr/>
        </p:nvSpPr>
        <p:spPr>
          <a:xfrm>
            <a:off x="2281208" y="5894740"/>
            <a:ext cx="3814792" cy="830997"/>
          </a:xfrm>
          <a:prstGeom prst="rect">
            <a:avLst/>
          </a:prstGeom>
          <a:noFill/>
        </p:spPr>
        <p:txBody>
          <a:bodyPr wrap="square" rtlCol="0">
            <a:spAutoFit/>
          </a:bodyPr>
          <a:lstStyle/>
          <a:p>
            <a:r>
              <a:rPr kumimoji="1" lang="en-US" altLang="ja-JP" sz="1600" dirty="0">
                <a:latin typeface="HGｺﾞｼｯｸM" panose="020B0609000000000000" pitchFamily="49" charset="-128"/>
                <a:ea typeface="HGｺﾞｼｯｸM" panose="020B0609000000000000" pitchFamily="49" charset="-128"/>
              </a:rPr>
              <a:t>NPO</a:t>
            </a:r>
            <a:r>
              <a:rPr kumimoji="1" lang="ja-JP" altLang="en-US" sz="1600" dirty="0">
                <a:latin typeface="HGｺﾞｼｯｸM" panose="020B0609000000000000" pitchFamily="49" charset="-128"/>
                <a:ea typeface="HGｺﾞｼｯｸM" panose="020B0609000000000000" pitchFamily="49" charset="-128"/>
              </a:rPr>
              <a:t>法人全国言友会連絡協議会</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　　　　　　理事長　立川英雄氏</a:t>
            </a:r>
            <a:endParaRPr kumimoji="1" lang="en-US" altLang="ja-JP" sz="1600" dirty="0">
              <a:latin typeface="HGｺﾞｼｯｸM" panose="020B0609000000000000" pitchFamily="49" charset="-128"/>
              <a:ea typeface="HGｺﾞｼｯｸM" panose="020B0609000000000000" pitchFamily="49" charset="-128"/>
            </a:endParaRPr>
          </a:p>
          <a:p>
            <a:endParaRPr kumimoji="1" lang="ja-JP" altLang="en-US" sz="1600" dirty="0"/>
          </a:p>
        </p:txBody>
      </p:sp>
      <p:sp>
        <p:nvSpPr>
          <p:cNvPr id="6" name="テキスト ボックス 5">
            <a:extLst>
              <a:ext uri="{FF2B5EF4-FFF2-40B4-BE49-F238E27FC236}">
                <a16:creationId xmlns:a16="http://schemas.microsoft.com/office/drawing/2014/main" id="{C66D2BF9-3193-45E0-8842-99B634C06DDA}"/>
              </a:ext>
            </a:extLst>
          </p:cNvPr>
          <p:cNvSpPr txBox="1"/>
          <p:nvPr/>
        </p:nvSpPr>
        <p:spPr>
          <a:xfrm>
            <a:off x="378339" y="7167567"/>
            <a:ext cx="5111157" cy="5262979"/>
          </a:xfrm>
          <a:prstGeom prst="rect">
            <a:avLst/>
          </a:prstGeom>
          <a:noFill/>
        </p:spPr>
        <p:txBody>
          <a:bodyPr wrap="square" rtlCol="0">
            <a:spAutoFit/>
          </a:bodyPr>
          <a:lstStyle/>
          <a:p>
            <a:r>
              <a:rPr lang="ja-JP" altLang="ja-JP" sz="2400" u="sng" dirty="0">
                <a:latin typeface="HGP創英ﾌﾟﾚｾﾞﾝｽEB" panose="02020800000000000000" pitchFamily="18" charset="-128"/>
                <a:ea typeface="HGP創英ﾌﾟﾚｾﾞﾝｽEB" panose="02020800000000000000" pitchFamily="18" charset="-128"/>
              </a:rPr>
              <a:t>参加費</a:t>
            </a:r>
          </a:p>
          <a:p>
            <a:r>
              <a:rPr lang="ja-JP" altLang="ja-JP" dirty="0"/>
              <a:t>　</a:t>
            </a:r>
            <a:r>
              <a:rPr lang="en-US" altLang="ja-JP" dirty="0">
                <a:latin typeface="HGｺﾞｼｯｸM" panose="020B0609000000000000" pitchFamily="49" charset="-128"/>
                <a:ea typeface="HGｺﾞｼｯｸM" panose="020B0609000000000000" pitchFamily="49" charset="-128"/>
              </a:rPr>
              <a:t>200</a:t>
            </a:r>
            <a:r>
              <a:rPr lang="ja-JP" altLang="ja-JP" dirty="0">
                <a:latin typeface="HGｺﾞｼｯｸM" panose="020B0609000000000000" pitchFamily="49" charset="-128"/>
                <a:ea typeface="HGｺﾞｼｯｸM" panose="020B0609000000000000" pitchFamily="49" charset="-128"/>
              </a:rPr>
              <a:t>円</a:t>
            </a:r>
            <a:endParaRPr lang="en-US" altLang="ja-JP" dirty="0">
              <a:latin typeface="HGｺﾞｼｯｸM" panose="020B0609000000000000" pitchFamily="49" charset="-128"/>
              <a:ea typeface="HGｺﾞｼｯｸM" panose="020B0609000000000000" pitchFamily="49" charset="-128"/>
            </a:endParaRPr>
          </a:p>
          <a:p>
            <a:endParaRPr lang="ja-JP" altLang="ja-JP" dirty="0">
              <a:latin typeface="HGｺﾞｼｯｸM" panose="020B0609000000000000" pitchFamily="49" charset="-128"/>
              <a:ea typeface="HGｺﾞｼｯｸM" panose="020B0609000000000000" pitchFamily="49" charset="-128"/>
            </a:endParaRPr>
          </a:p>
          <a:p>
            <a:r>
              <a:rPr lang="ja-JP" altLang="ja-JP" sz="2400" u="sng" dirty="0">
                <a:latin typeface="HGP創英ﾌﾟﾚｾﾞﾝｽEB" panose="02020800000000000000" pitchFamily="18" charset="-128"/>
                <a:ea typeface="HGP創英ﾌﾟﾚｾﾞﾝｽEB" panose="02020800000000000000" pitchFamily="18" charset="-128"/>
              </a:rPr>
              <a:t>参加条件</a:t>
            </a:r>
          </a:p>
          <a:p>
            <a:r>
              <a:rPr lang="ja-JP" altLang="ja-JP" dirty="0">
                <a:latin typeface="HGｺﾞｼｯｸM" panose="020B0609000000000000" pitchFamily="49" charset="-128"/>
                <a:ea typeface="HGｺﾞｼｯｸM" panose="020B0609000000000000" pitchFamily="49" charset="-128"/>
              </a:rPr>
              <a:t>　吃音当事者、吃音に関心があること</a:t>
            </a:r>
            <a:endParaRPr lang="en-US" altLang="ja-JP" dirty="0">
              <a:latin typeface="HGｺﾞｼｯｸM" panose="020B0609000000000000" pitchFamily="49" charset="-128"/>
              <a:ea typeface="HGｺﾞｼｯｸM" panose="020B0609000000000000" pitchFamily="49" charset="-128"/>
            </a:endParaRPr>
          </a:p>
          <a:p>
            <a:endParaRPr lang="ja-JP" altLang="ja-JP" dirty="0">
              <a:latin typeface="HGｺﾞｼｯｸM" panose="020B0609000000000000" pitchFamily="49" charset="-128"/>
              <a:ea typeface="HGｺﾞｼｯｸM" panose="020B0609000000000000" pitchFamily="49" charset="-128"/>
            </a:endParaRPr>
          </a:p>
          <a:p>
            <a:r>
              <a:rPr lang="ja-JP" altLang="ja-JP" sz="2400" u="sng" dirty="0">
                <a:latin typeface="HGP創英ﾌﾟﾚｾﾞﾝｽEB" panose="02020800000000000000" pitchFamily="18" charset="-128"/>
                <a:ea typeface="HGP創英ﾌﾟﾚｾﾞﾝｽEB" panose="02020800000000000000" pitchFamily="18" charset="-128"/>
              </a:rPr>
              <a:t>参加定員</a:t>
            </a:r>
          </a:p>
          <a:p>
            <a:r>
              <a:rPr lang="en-US" altLang="ja-JP" dirty="0"/>
              <a:t> </a:t>
            </a:r>
            <a:r>
              <a:rPr lang="en-US" altLang="ja-JP" dirty="0">
                <a:latin typeface="HGｺﾞｼｯｸM" panose="020B0609000000000000" pitchFamily="49" charset="-128"/>
                <a:ea typeface="HGｺﾞｼｯｸM" panose="020B0609000000000000" pitchFamily="49" charset="-128"/>
              </a:rPr>
              <a:t>36</a:t>
            </a:r>
            <a:r>
              <a:rPr lang="ja-JP" altLang="ja-JP" dirty="0">
                <a:latin typeface="HGｺﾞｼｯｸM" panose="020B0609000000000000" pitchFamily="49" charset="-128"/>
                <a:ea typeface="HGｺﾞｼｯｸM" panose="020B0609000000000000" pitchFamily="49" charset="-128"/>
              </a:rPr>
              <a:t>名まで</a:t>
            </a:r>
            <a:endParaRPr lang="en-US" altLang="ja-JP" dirty="0">
              <a:latin typeface="HGｺﾞｼｯｸM" panose="020B0609000000000000" pitchFamily="49" charset="-128"/>
              <a:ea typeface="HGｺﾞｼｯｸM" panose="020B0609000000000000" pitchFamily="49" charset="-128"/>
            </a:endParaRPr>
          </a:p>
          <a:p>
            <a:endParaRPr lang="ja-JP" altLang="ja-JP" dirty="0">
              <a:latin typeface="HGｺﾞｼｯｸM" panose="020B0609000000000000" pitchFamily="49" charset="-128"/>
              <a:ea typeface="HGｺﾞｼｯｸM" panose="020B0609000000000000" pitchFamily="49" charset="-128"/>
            </a:endParaRPr>
          </a:p>
          <a:p>
            <a:r>
              <a:rPr lang="ja-JP" altLang="ja-JP" sz="2400" u="sng" dirty="0">
                <a:latin typeface="HGP創英ﾌﾟﾚｾﾞﾝｽEB" panose="02020800000000000000" pitchFamily="18" charset="-128"/>
                <a:ea typeface="HGP創英ﾌﾟﾚｾﾞﾝｽEB" panose="02020800000000000000" pitchFamily="18" charset="-128"/>
              </a:rPr>
              <a:t>申込締切</a:t>
            </a:r>
          </a:p>
          <a:p>
            <a:r>
              <a:rPr lang="en-US" altLang="ja-JP" dirty="0"/>
              <a:t> </a:t>
            </a:r>
            <a:r>
              <a:rPr lang="en-US" altLang="ja-JP" dirty="0">
                <a:latin typeface="HGｺﾞｼｯｸM" panose="020B0609000000000000" pitchFamily="49" charset="-128"/>
                <a:ea typeface="HGｺﾞｼｯｸM" panose="020B0609000000000000" pitchFamily="49" charset="-128"/>
              </a:rPr>
              <a:t>2019</a:t>
            </a:r>
            <a:r>
              <a:rPr lang="ja-JP" altLang="ja-JP" dirty="0">
                <a:latin typeface="HGｺﾞｼｯｸM" panose="020B0609000000000000" pitchFamily="49" charset="-128"/>
                <a:ea typeface="HGｺﾞｼｯｸM" panose="020B0609000000000000" pitchFamily="49" charset="-128"/>
              </a:rPr>
              <a:t>年</a:t>
            </a:r>
            <a:r>
              <a:rPr lang="en-US" altLang="ja-JP" dirty="0">
                <a:latin typeface="HGｺﾞｼｯｸM" panose="020B0609000000000000" pitchFamily="49" charset="-128"/>
                <a:ea typeface="HGｺﾞｼｯｸM" panose="020B0609000000000000" pitchFamily="49" charset="-128"/>
              </a:rPr>
              <a:t>7</a:t>
            </a:r>
            <a:r>
              <a:rPr lang="ja-JP" altLang="ja-JP" dirty="0">
                <a:latin typeface="HGｺﾞｼｯｸM" panose="020B0609000000000000" pitchFamily="49" charset="-128"/>
                <a:ea typeface="HGｺﾞｼｯｸM" panose="020B0609000000000000" pitchFamily="49" charset="-128"/>
              </a:rPr>
              <a:t>月</a:t>
            </a:r>
            <a:r>
              <a:rPr lang="en-US" altLang="ja-JP" dirty="0">
                <a:latin typeface="HGｺﾞｼｯｸM" panose="020B0609000000000000" pitchFamily="49" charset="-128"/>
                <a:ea typeface="HGｺﾞｼｯｸM" panose="020B0609000000000000" pitchFamily="49" charset="-128"/>
              </a:rPr>
              <a:t>26</a:t>
            </a:r>
            <a:r>
              <a:rPr lang="ja-JP" altLang="ja-JP" dirty="0">
                <a:latin typeface="HGｺﾞｼｯｸM" panose="020B0609000000000000" pitchFamily="49" charset="-128"/>
                <a:ea typeface="HGｺﾞｼｯｸM" panose="020B0609000000000000" pitchFamily="49" charset="-128"/>
              </a:rPr>
              <a:t>日（金）</a:t>
            </a:r>
            <a:endParaRPr lang="en-US" altLang="ja-JP" dirty="0">
              <a:latin typeface="HGｺﾞｼｯｸM" panose="020B0609000000000000" pitchFamily="49" charset="-128"/>
              <a:ea typeface="HGｺﾞｼｯｸM" panose="020B0609000000000000" pitchFamily="49" charset="-128"/>
            </a:endParaRPr>
          </a:p>
          <a:p>
            <a:endParaRPr lang="ja-JP" altLang="ja-JP" dirty="0">
              <a:latin typeface="HGｺﾞｼｯｸM" panose="020B0609000000000000" pitchFamily="49" charset="-128"/>
              <a:ea typeface="HGｺﾞｼｯｸM" panose="020B0609000000000000" pitchFamily="49" charset="-128"/>
            </a:endParaRPr>
          </a:p>
          <a:p>
            <a:r>
              <a:rPr lang="ja-JP" altLang="ja-JP" sz="2400" u="sng" dirty="0">
                <a:latin typeface="HGP創英ﾌﾟﾚｾﾞﾝｽEB" panose="02020800000000000000" pitchFamily="18" charset="-128"/>
                <a:ea typeface="HGP創英ﾌﾟﾚｾﾞﾝｽEB" panose="02020800000000000000" pitchFamily="18" charset="-128"/>
              </a:rPr>
              <a:t>お問い合わせ・申込</a:t>
            </a:r>
          </a:p>
          <a:p>
            <a:r>
              <a:rPr lang="en-US" altLang="ja-JP" dirty="0"/>
              <a:t>	</a:t>
            </a:r>
            <a:r>
              <a:rPr lang="ja-JP" altLang="ja-JP" dirty="0">
                <a:latin typeface="HGｺﾞｼｯｸM" panose="020B0609000000000000" pitchFamily="49" charset="-128"/>
                <a:ea typeface="HGｺﾞｼｯｸM" panose="020B0609000000000000" pitchFamily="49" charset="-128"/>
              </a:rPr>
              <a:t>電話：</a:t>
            </a:r>
            <a:r>
              <a:rPr lang="en-US" altLang="ja-JP" dirty="0">
                <a:latin typeface="HGｺﾞｼｯｸM" panose="020B0609000000000000" pitchFamily="49" charset="-128"/>
                <a:ea typeface="HGｺﾞｼｯｸM" panose="020B0609000000000000" pitchFamily="49" charset="-128"/>
              </a:rPr>
              <a:t>090-5083-1569(</a:t>
            </a:r>
            <a:r>
              <a:rPr lang="ja-JP" altLang="ja-JP" dirty="0">
                <a:latin typeface="HGｺﾞｼｯｸM" panose="020B0609000000000000" pitchFamily="49" charset="-128"/>
                <a:ea typeface="HGｺﾞｼｯｸM" panose="020B0609000000000000" pitchFamily="49" charset="-128"/>
              </a:rPr>
              <a:t>日髙）</a:t>
            </a:r>
          </a:p>
          <a:p>
            <a:r>
              <a:rPr lang="en-US" altLang="ja-JP" dirty="0">
                <a:latin typeface="HGｺﾞｼｯｸM" panose="020B0609000000000000" pitchFamily="49" charset="-128"/>
                <a:ea typeface="HGｺﾞｼｯｸM" panose="020B0609000000000000" pitchFamily="49" charset="-128"/>
              </a:rPr>
              <a:t>	Mail</a:t>
            </a:r>
            <a:r>
              <a:rPr lang="ja-JP" altLang="ja-JP" dirty="0">
                <a:latin typeface="HGｺﾞｼｯｸM" panose="020B0609000000000000" pitchFamily="49" charset="-128"/>
                <a:ea typeface="HGｺﾞｼｯｸM" panose="020B0609000000000000" pitchFamily="49" charset="-128"/>
              </a:rPr>
              <a:t>：</a:t>
            </a:r>
            <a:r>
              <a:rPr lang="en-US" altLang="ja-JP" dirty="0">
                <a:latin typeface="HGｺﾞｼｯｸM" panose="020B0609000000000000" pitchFamily="49" charset="-128"/>
                <a:ea typeface="HGｺﾞｼｯｸM" panose="020B0609000000000000" pitchFamily="49" charset="-128"/>
              </a:rPr>
              <a:t>genyukai.miyazaki.no.wa@gmail.com</a:t>
            </a:r>
            <a:r>
              <a:rPr lang="ja-JP" altLang="ja-JP" dirty="0">
                <a:latin typeface="HGｺﾞｼｯｸM" panose="020B0609000000000000" pitchFamily="49" charset="-128"/>
                <a:ea typeface="HGｺﾞｼｯｸM" panose="020B0609000000000000" pitchFamily="49" charset="-128"/>
              </a:rPr>
              <a:t>　</a:t>
            </a:r>
          </a:p>
          <a:p>
            <a:r>
              <a:rPr lang="en-US" altLang="ja-JP" dirty="0">
                <a:latin typeface="HGｺﾞｼｯｸM" panose="020B0609000000000000" pitchFamily="49" charset="-128"/>
                <a:ea typeface="HGｺﾞｼｯｸM" panose="020B0609000000000000" pitchFamily="49" charset="-128"/>
              </a:rPr>
              <a:t> </a:t>
            </a:r>
            <a:endParaRPr lang="ja-JP" altLang="ja-JP" dirty="0">
              <a:latin typeface="HGｺﾞｼｯｸM" panose="020B0609000000000000" pitchFamily="49" charset="-128"/>
              <a:ea typeface="HGｺﾞｼｯｸM" panose="020B0609000000000000" pitchFamily="49" charset="-128"/>
            </a:endParaRPr>
          </a:p>
          <a:p>
            <a:endParaRPr kumimoji="1" lang="ja-JP" altLang="en-US" dirty="0"/>
          </a:p>
        </p:txBody>
      </p:sp>
    </p:spTree>
    <p:extLst>
      <p:ext uri="{BB962C8B-B14F-4D97-AF65-F5344CB8AC3E}">
        <p14:creationId xmlns:p14="http://schemas.microsoft.com/office/powerpoint/2010/main" val="180746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7DCC7B-51C9-42E1-AC9B-40B8299279E5}"/>
              </a:ext>
            </a:extLst>
          </p:cNvPr>
          <p:cNvSpPr txBox="1"/>
          <p:nvPr/>
        </p:nvSpPr>
        <p:spPr>
          <a:xfrm>
            <a:off x="95249" y="301823"/>
            <a:ext cx="6875035" cy="2616101"/>
          </a:xfrm>
          <a:prstGeom prst="rect">
            <a:avLst/>
          </a:prstGeom>
          <a:noFill/>
        </p:spPr>
        <p:txBody>
          <a:bodyPr wrap="square" rtlCol="0">
            <a:spAutoFit/>
          </a:bodyPr>
          <a:lstStyle/>
          <a:p>
            <a:pPr algn="ctr"/>
            <a:r>
              <a:rPr kumimoji="1" lang="ja-JP" altLang="en-US" sz="2000" dirty="0">
                <a:solidFill>
                  <a:srgbClr val="FF0000"/>
                </a:solidFill>
                <a:latin typeface="HGｺﾞｼｯｸM" panose="020B0609000000000000" pitchFamily="49" charset="-128"/>
                <a:ea typeface="HGｺﾞｼｯｸM" panose="020B0609000000000000" pitchFamily="49" charset="-128"/>
              </a:rPr>
              <a:t>吃音とは</a:t>
            </a:r>
            <a:endParaRPr kumimoji="1" lang="en-US" altLang="ja-JP" sz="2000" dirty="0">
              <a:solidFill>
                <a:srgbClr val="FF0000"/>
              </a:solidFill>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「どもること」であり下記の３つが中核症状とされています。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①繰り返し（連発性）：言葉を繰り返す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例）「お　お　おはようございます」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②引き伸ばし（伸発性）：言葉を伸ばす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例）「おーはよう」</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③阻止（難発性・ブロック）：はじめの言葉が出にくい</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例）「</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おはよう」</a:t>
            </a:r>
            <a:endParaRPr kumimoji="1" lang="en-US" altLang="ja-JP" dirty="0">
              <a:latin typeface="HGｺﾞｼｯｸM" panose="020B0609000000000000" pitchFamily="49" charset="-128"/>
              <a:ea typeface="HGｺﾞｼｯｸM" panose="020B0609000000000000" pitchFamily="49" charset="-128"/>
            </a:endParaRPr>
          </a:p>
          <a:p>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参考文献</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吃音の基礎と臨床　総合アプローチ</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学苑者</a:t>
            </a:r>
            <a:r>
              <a:rPr kumimoji="1" lang="en-US" altLang="ja-JP" dirty="0">
                <a:latin typeface="HGｺﾞｼｯｸM" panose="020B0609000000000000" pitchFamily="49" charset="-128"/>
                <a:ea typeface="HGｺﾞｼｯｸM" panose="020B0609000000000000" pitchFamily="49" charset="-128"/>
              </a:rPr>
              <a:t>,2013</a:t>
            </a:r>
          </a:p>
        </p:txBody>
      </p:sp>
      <p:sp>
        <p:nvSpPr>
          <p:cNvPr id="5" name="テキスト ボックス 4">
            <a:extLst>
              <a:ext uri="{FF2B5EF4-FFF2-40B4-BE49-F238E27FC236}">
                <a16:creationId xmlns:a16="http://schemas.microsoft.com/office/drawing/2014/main" id="{3B81C238-0BCB-4753-B1B1-FE8F0A60492D}"/>
              </a:ext>
            </a:extLst>
          </p:cNvPr>
          <p:cNvSpPr txBox="1"/>
          <p:nvPr/>
        </p:nvSpPr>
        <p:spPr>
          <a:xfrm>
            <a:off x="133350" y="6296854"/>
            <a:ext cx="6705600" cy="2369880"/>
          </a:xfrm>
          <a:prstGeom prst="rect">
            <a:avLst/>
          </a:prstGeom>
          <a:noFill/>
        </p:spPr>
        <p:txBody>
          <a:bodyPr wrap="square" rtlCol="0">
            <a:spAutoFit/>
          </a:bodyPr>
          <a:lstStyle/>
          <a:p>
            <a:pPr algn="ctr"/>
            <a:r>
              <a:rPr kumimoji="1" lang="ja-JP" altLang="en-US" sz="2000" dirty="0">
                <a:solidFill>
                  <a:srgbClr val="FF0000"/>
                </a:solidFill>
                <a:latin typeface="HGｺﾞｼｯｸM" panose="020B0609000000000000" pitchFamily="49" charset="-128"/>
                <a:ea typeface="HGｺﾞｼｯｸM" panose="020B0609000000000000" pitchFamily="49" charset="-128"/>
              </a:rPr>
              <a:t>言友会とは</a:t>
            </a:r>
            <a:endParaRPr kumimoji="1" lang="en-US" altLang="ja-JP" sz="2000" dirty="0">
              <a:solidFill>
                <a:srgbClr val="FF0000"/>
              </a:solidFill>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言友会とは、吃音がある人のセルフヘルプグループです。</a:t>
            </a:r>
            <a:endParaRPr kumimoji="1" lang="en-US" altLang="ja-JP" sz="1600" dirty="0">
              <a:latin typeface="HGｺﾞｼｯｸM" panose="020B0609000000000000" pitchFamily="49" charset="-128"/>
              <a:ea typeface="HGｺﾞｼｯｸM" panose="020B0609000000000000" pitchFamily="49" charset="-128"/>
            </a:endParaRPr>
          </a:p>
          <a:p>
            <a:r>
              <a:rPr kumimoji="1" lang="en-US" altLang="ja-JP" sz="1600" dirty="0">
                <a:latin typeface="HGｺﾞｼｯｸM" panose="020B0609000000000000" pitchFamily="49" charset="-128"/>
                <a:ea typeface="HGｺﾞｼｯｸM" panose="020B0609000000000000" pitchFamily="49" charset="-128"/>
              </a:rPr>
              <a:t>1</a:t>
            </a:r>
            <a:r>
              <a:rPr kumimoji="1" lang="ja-JP" altLang="en-US" sz="1600" dirty="0">
                <a:latin typeface="HGｺﾞｼｯｸM" panose="020B0609000000000000" pitchFamily="49" charset="-128"/>
                <a:ea typeface="HGｺﾞｼｯｸM" panose="020B0609000000000000" pitchFamily="49" charset="-128"/>
              </a:rPr>
              <a:t>人で悩むのではなく、皆で力をあわせて吃音問題に取り組んでいこうと活動しています。各地の言友会では、それぞれが独自の自主性を持ちながら、例会などを通じて吃音に関わる様々な情報交換を行い、吃音問題の克服と解決へ向けて活動しています。</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全国言友会協議会は各地言友会の活動の推進、</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新規言友会の設立や「社会的支援を求める」</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などの取り組みをしています。　</a:t>
            </a:r>
            <a:endParaRPr kumimoji="1" lang="en-US" altLang="ja-JP" sz="1600" dirty="0">
              <a:latin typeface="HGｺﾞｼｯｸM" panose="020B0609000000000000" pitchFamily="49" charset="-128"/>
              <a:ea typeface="HGｺﾞｼｯｸM" panose="020B0609000000000000" pitchFamily="49" charset="-128"/>
            </a:endParaRPr>
          </a:p>
        </p:txBody>
      </p:sp>
      <p:pic>
        <p:nvPicPr>
          <p:cNvPr id="6" name="図 3" descr="0000466262.jpg">
            <a:extLst>
              <a:ext uri="{FF2B5EF4-FFF2-40B4-BE49-F238E27FC236}">
                <a16:creationId xmlns:a16="http://schemas.microsoft.com/office/drawing/2014/main" id="{E40955C6-4804-4DBC-B544-AF5D0CC01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7897883"/>
            <a:ext cx="1123950" cy="107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F8BDF049-25E4-4E68-9394-10C7237EF9B6}"/>
              </a:ext>
            </a:extLst>
          </p:cNvPr>
          <p:cNvSpPr txBox="1"/>
          <p:nvPr/>
        </p:nvSpPr>
        <p:spPr>
          <a:xfrm>
            <a:off x="0" y="9261016"/>
            <a:ext cx="6705600" cy="2369880"/>
          </a:xfrm>
          <a:prstGeom prst="rect">
            <a:avLst/>
          </a:prstGeom>
          <a:noFill/>
        </p:spPr>
        <p:txBody>
          <a:bodyPr wrap="square" rtlCol="0">
            <a:spAutoFit/>
          </a:bodyPr>
          <a:lstStyle/>
          <a:p>
            <a:pPr algn="ctr"/>
            <a:r>
              <a:rPr kumimoji="1" lang="ja-JP" altLang="en-US" sz="2000" dirty="0">
                <a:solidFill>
                  <a:srgbClr val="FF0000"/>
                </a:solidFill>
                <a:latin typeface="HGｺﾞｼｯｸM" panose="020B0609000000000000" pitchFamily="49" charset="-128"/>
                <a:ea typeface="HGｺﾞｼｯｸM" panose="020B0609000000000000" pitchFamily="49" charset="-128"/>
              </a:rPr>
              <a:t>前回の宮崎言友会の活動</a:t>
            </a:r>
            <a:r>
              <a:rPr kumimoji="1" lang="ja-JP" altLang="en-US" dirty="0">
                <a:solidFill>
                  <a:srgbClr val="FF0000"/>
                </a:solidFill>
                <a:latin typeface="HGｺﾞｼｯｸM" panose="020B0609000000000000" pitchFamily="49" charset="-128"/>
                <a:ea typeface="HGｺﾞｼｯｸM" panose="020B0609000000000000" pitchFamily="49" charset="-128"/>
              </a:rPr>
              <a:t>（令和元年５月１１日）</a:t>
            </a:r>
            <a:endParaRPr kumimoji="1" lang="en-US" altLang="ja-JP" sz="2000" dirty="0">
              <a:solidFill>
                <a:srgbClr val="FF0000"/>
              </a:solidFill>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藤元総合病院　言語聴覚士　岩村秀世氏をお招きし</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「吃音について　～言語聴覚士の視点から～」について</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御講演をいただきました。</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吃音当事者をはじめ言語聴覚士や言葉の教室の先生など様々な立場の方から参加を頂き、また年齢層も小学生～大人まで多くの方に参加していただきました。</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当事者同士の情報交換も活発に</a:t>
            </a:r>
            <a:endParaRPr kumimoji="1" lang="en-US" altLang="ja-JP" sz="1600" dirty="0">
              <a:latin typeface="HGｺﾞｼｯｸM" panose="020B0609000000000000" pitchFamily="49" charset="-128"/>
              <a:ea typeface="HGｺﾞｼｯｸM" panose="020B0609000000000000" pitchFamily="49" charset="-128"/>
            </a:endParaRPr>
          </a:p>
          <a:p>
            <a:r>
              <a:rPr kumimoji="1" lang="ja-JP" altLang="en-US" sz="1600" dirty="0">
                <a:latin typeface="HGｺﾞｼｯｸM" panose="020B0609000000000000" pitchFamily="49" charset="-128"/>
                <a:ea typeface="HGｺﾞｼｯｸM" panose="020B0609000000000000" pitchFamily="49" charset="-128"/>
              </a:rPr>
              <a:t>行われ、大変有意義な会となりました。</a:t>
            </a:r>
            <a:endParaRPr kumimoji="1" lang="en-US" altLang="ja-JP" sz="1600" dirty="0">
              <a:latin typeface="HGｺﾞｼｯｸM" panose="020B0609000000000000" pitchFamily="49" charset="-128"/>
              <a:ea typeface="HGｺﾞｼｯｸM" panose="020B0609000000000000" pitchFamily="49" charset="-128"/>
            </a:endParaRPr>
          </a:p>
        </p:txBody>
      </p:sp>
      <p:pic>
        <p:nvPicPr>
          <p:cNvPr id="8" name="図 7">
            <a:extLst>
              <a:ext uri="{FF2B5EF4-FFF2-40B4-BE49-F238E27FC236}">
                <a16:creationId xmlns:a16="http://schemas.microsoft.com/office/drawing/2014/main" id="{C7B021B3-2CB1-4E0F-8BFA-F31D5A8EBA21}"/>
              </a:ext>
            </a:extLst>
          </p:cNvPr>
          <p:cNvPicPr>
            <a:picLocks noChangeAspect="1"/>
          </p:cNvPicPr>
          <p:nvPr/>
        </p:nvPicPr>
        <p:blipFill rotWithShape="1">
          <a:blip r:embed="rId3"/>
          <a:srcRect t="35399" b="8322"/>
          <a:stretch/>
        </p:blipFill>
        <p:spPr>
          <a:xfrm>
            <a:off x="4337428" y="10986436"/>
            <a:ext cx="2081416" cy="878148"/>
          </a:xfrm>
          <a:prstGeom prst="rect">
            <a:avLst/>
          </a:prstGeom>
        </p:spPr>
      </p:pic>
      <p:sp>
        <p:nvSpPr>
          <p:cNvPr id="9" name="テキスト ボックス 8">
            <a:extLst>
              <a:ext uri="{FF2B5EF4-FFF2-40B4-BE49-F238E27FC236}">
                <a16:creationId xmlns:a16="http://schemas.microsoft.com/office/drawing/2014/main" id="{08979491-7F2F-4809-8635-09DC940D0B55}"/>
              </a:ext>
            </a:extLst>
          </p:cNvPr>
          <p:cNvSpPr txBox="1"/>
          <p:nvPr/>
        </p:nvSpPr>
        <p:spPr>
          <a:xfrm>
            <a:off x="133350" y="3311723"/>
            <a:ext cx="6515100" cy="2616101"/>
          </a:xfrm>
          <a:prstGeom prst="rect">
            <a:avLst/>
          </a:prstGeom>
          <a:noFill/>
        </p:spPr>
        <p:txBody>
          <a:bodyPr wrap="square" rtlCol="0">
            <a:spAutoFit/>
          </a:bodyPr>
          <a:lstStyle/>
          <a:p>
            <a:pPr algn="ctr"/>
            <a:r>
              <a:rPr kumimoji="1" lang="ja-JP" altLang="en-US" sz="2000" dirty="0">
                <a:solidFill>
                  <a:srgbClr val="FF0000"/>
                </a:solidFill>
                <a:latin typeface="HGｺﾞｼｯｸM" panose="020B0609000000000000" pitchFamily="49" charset="-128"/>
                <a:ea typeface="HGｺﾞｼｯｸM" panose="020B0609000000000000" pitchFamily="49" charset="-128"/>
              </a:rPr>
              <a:t>会長挨拶</a:t>
            </a:r>
            <a:endParaRPr kumimoji="1" lang="en-US" altLang="ja-JP" sz="2000" dirty="0">
              <a:solidFill>
                <a:srgbClr val="FF0000"/>
              </a:solidFill>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吃音のある方、保護者、関心のある方へ</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言友会　宮崎の「わ」の日髙です。私も吃音当事者です。言葉が出にくいことなどの症状が出ても、周りに吃音の方がいないことで相談してもなかなか理解してもらえないことが多いかと思います。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そこで宮崎の「わ」を活動を通して吃音についての悩みをお互いに相談し合える会にしたいと思っています。</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お気軽にご参加ください。</a:t>
            </a:r>
            <a:endParaRPr kumimoji="1" lang="en-US" altLang="ja-JP" dirty="0">
              <a:latin typeface="HGｺﾞｼｯｸM" panose="020B0609000000000000" pitchFamily="49" charset="-128"/>
              <a:ea typeface="HGｺﾞｼｯｸM" panose="020B0609000000000000" pitchFamily="49" charset="-128"/>
            </a:endParaRPr>
          </a:p>
        </p:txBody>
      </p:sp>
      <p:cxnSp>
        <p:nvCxnSpPr>
          <p:cNvPr id="11" name="直線コネクタ 10">
            <a:extLst>
              <a:ext uri="{FF2B5EF4-FFF2-40B4-BE49-F238E27FC236}">
                <a16:creationId xmlns:a16="http://schemas.microsoft.com/office/drawing/2014/main" id="{2F7D10EC-E2EF-49BF-AD31-CEBA9BFFBFA0}"/>
              </a:ext>
            </a:extLst>
          </p:cNvPr>
          <p:cNvCxnSpPr/>
          <p:nvPr/>
        </p:nvCxnSpPr>
        <p:spPr>
          <a:xfrm>
            <a:off x="0" y="3084552"/>
            <a:ext cx="68389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4299631-CEDD-4341-BEE0-36DF83665F78}"/>
              </a:ext>
            </a:extLst>
          </p:cNvPr>
          <p:cNvCxnSpPr/>
          <p:nvPr/>
        </p:nvCxnSpPr>
        <p:spPr>
          <a:xfrm>
            <a:off x="-38100" y="6208752"/>
            <a:ext cx="68389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CDFF88C-97A4-4F1D-91F3-86D8534C3623}"/>
              </a:ext>
            </a:extLst>
          </p:cNvPr>
          <p:cNvCxnSpPr/>
          <p:nvPr/>
        </p:nvCxnSpPr>
        <p:spPr>
          <a:xfrm>
            <a:off x="-38100" y="9237702"/>
            <a:ext cx="683895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6881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TotalTime>
  <Words>193</Words>
  <Application>Microsoft Office PowerPoint</Application>
  <PresentationFormat>ワイド画面</PresentationFormat>
  <Paragraphs>62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HGP創英ﾌﾟﾚｾﾞﾝｽEB</vt:lpstr>
      <vt:lpstr>HGP創英角ｺﾞｼｯｸUB</vt:lpstr>
      <vt:lpstr>HGSｺﾞｼｯｸE</vt:lpstr>
      <vt:lpstr>HGｺﾞｼｯｸM</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秀世 岩村</dc:creator>
  <cp:lastModifiedBy> </cp:lastModifiedBy>
  <cp:revision>33</cp:revision>
  <dcterms:created xsi:type="dcterms:W3CDTF">2019-06-14T11:18:40Z</dcterms:created>
  <dcterms:modified xsi:type="dcterms:W3CDTF">2019-07-03T10:11:59Z</dcterms:modified>
</cp:coreProperties>
</file>