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7200900" cy="104775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99FF"/>
    <a:srgbClr val="FFCCFF"/>
    <a:srgbClr val="FF66FF"/>
    <a:srgbClr val="3399FF"/>
    <a:srgbClr val="99CCFF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73" autoAdjust="0"/>
    <p:restoredTop sz="86337" autoAdjust="0"/>
  </p:normalViewPr>
  <p:slideViewPr>
    <p:cSldViewPr>
      <p:cViewPr>
        <p:scale>
          <a:sx n="70" d="100"/>
          <a:sy n="70" d="100"/>
        </p:scale>
        <p:origin x="-2130" y="-108"/>
      </p:cViewPr>
      <p:guideLst>
        <p:guide orient="horz" pos="330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739775"/>
            <a:ext cx="254317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 defTabSz="914314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629C1C9-C371-40B5-9D93-B3E460B14C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4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718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2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06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49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36486" indent="-283264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33056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586278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39501" indent="-226611" defTabSz="914314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492723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45945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399168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52390" indent="-226611" defTabSz="9143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FCB13A2-8367-4324-BE3F-46F54B60F506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751" y="3254376"/>
            <a:ext cx="6121400" cy="224631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9500" y="5937251"/>
            <a:ext cx="5041901" cy="2678113"/>
          </a:xfrm>
        </p:spPr>
        <p:txBody>
          <a:bodyPr/>
          <a:lstStyle>
            <a:lvl1pPr marL="0" indent="0" algn="ctr">
              <a:buNone/>
              <a:defRPr/>
            </a:lvl1pPr>
            <a:lvl2pPr marL="457144" indent="0" algn="ctr">
              <a:buNone/>
              <a:defRPr/>
            </a:lvl2pPr>
            <a:lvl3pPr marL="914287" indent="0" algn="ctr">
              <a:buNone/>
              <a:defRPr/>
            </a:lvl3pPr>
            <a:lvl4pPr marL="1371431" indent="0" algn="ctr">
              <a:buNone/>
              <a:defRPr/>
            </a:lvl4pPr>
            <a:lvl5pPr marL="1828575" indent="0" algn="ctr">
              <a:buNone/>
              <a:defRPr/>
            </a:lvl5pPr>
            <a:lvl6pPr marL="2285718" indent="0" algn="ctr">
              <a:buNone/>
              <a:defRPr/>
            </a:lvl6pPr>
            <a:lvl7pPr marL="2742862" indent="0" algn="ctr">
              <a:buNone/>
              <a:defRPr/>
            </a:lvl7pPr>
            <a:lvl8pPr marL="3200006" indent="0" algn="ctr">
              <a:buNone/>
              <a:defRPr/>
            </a:lvl8pPr>
            <a:lvl9pPr marL="3657149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159A-F789-482B-B9FD-C1211A4021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58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35FC7-D421-4FF6-AF16-240BDD1548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87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1288" y="419100"/>
            <a:ext cx="1619250" cy="89408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363" y="419100"/>
            <a:ext cx="4708526" cy="8940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06641-BB97-4F5B-A9FF-03072C1944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190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099C7-CCB2-49B5-B617-D023DFE2B1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599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326" y="6732588"/>
            <a:ext cx="6121400" cy="20812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326" y="4440238"/>
            <a:ext cx="6121400" cy="22923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4" indent="0">
              <a:buNone/>
              <a:defRPr sz="1800"/>
            </a:lvl2pPr>
            <a:lvl3pPr marL="914287" indent="0">
              <a:buNone/>
              <a:defRPr sz="1600"/>
            </a:lvl3pPr>
            <a:lvl4pPr marL="1371431" indent="0">
              <a:buNone/>
              <a:defRPr sz="1400"/>
            </a:lvl4pPr>
            <a:lvl5pPr marL="1828575" indent="0">
              <a:buNone/>
              <a:defRPr sz="1400"/>
            </a:lvl5pPr>
            <a:lvl6pPr marL="2285718" indent="0">
              <a:buNone/>
              <a:defRPr sz="1400"/>
            </a:lvl6pPr>
            <a:lvl7pPr marL="2742862" indent="0">
              <a:buNone/>
              <a:defRPr sz="1400"/>
            </a:lvl7pPr>
            <a:lvl8pPr marL="3200006" indent="0">
              <a:buNone/>
              <a:defRPr sz="1400"/>
            </a:lvl8pPr>
            <a:lvl9pPr marL="3657149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5C78-05EB-449F-BF8E-8668723417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1021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363" y="2444750"/>
            <a:ext cx="3163887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76650" y="2444750"/>
            <a:ext cx="3163888" cy="6915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D87C-C708-4582-8CB7-442CF2619A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85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364" y="2344738"/>
            <a:ext cx="3181350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364" y="3322638"/>
            <a:ext cx="3181350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599" y="2344738"/>
            <a:ext cx="3182939" cy="9779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5" indent="0">
              <a:buNone/>
              <a:defRPr sz="1600" b="1"/>
            </a:lvl5pPr>
            <a:lvl6pPr marL="2285718" indent="0">
              <a:buNone/>
              <a:defRPr sz="1600" b="1"/>
            </a:lvl6pPr>
            <a:lvl7pPr marL="2742862" indent="0">
              <a:buNone/>
              <a:defRPr sz="1600" b="1"/>
            </a:lvl7pPr>
            <a:lvl8pPr marL="3200006" indent="0">
              <a:buNone/>
              <a:defRPr sz="1600" b="1"/>
            </a:lvl8pPr>
            <a:lvl9pPr marL="365714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599" y="3322638"/>
            <a:ext cx="3182939" cy="60372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50ABE-68D0-4A0F-92B9-6AFFA7E4F1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526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ED599-F6C9-4F95-9302-AE3112F69F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060E-83FD-4B71-96A8-7711033621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66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63" y="417513"/>
            <a:ext cx="2368550" cy="17748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4638" y="417513"/>
            <a:ext cx="4025900" cy="8942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363" y="2192338"/>
            <a:ext cx="2368550" cy="71675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9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B4B37-5B41-45A7-8574-AD9BB8C322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47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289" y="7334250"/>
            <a:ext cx="4321175" cy="8651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289" y="936625"/>
            <a:ext cx="4321175" cy="62865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5" indent="0">
              <a:buNone/>
              <a:defRPr sz="2000"/>
            </a:lvl5pPr>
            <a:lvl6pPr marL="2285718" indent="0">
              <a:buNone/>
              <a:defRPr sz="2000"/>
            </a:lvl6pPr>
            <a:lvl7pPr marL="2742862" indent="0">
              <a:buNone/>
              <a:defRPr sz="2000"/>
            </a:lvl7pPr>
            <a:lvl8pPr marL="3200006" indent="0">
              <a:buNone/>
              <a:defRPr sz="2000"/>
            </a:lvl8pPr>
            <a:lvl9pPr marL="3657149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289" y="8199438"/>
            <a:ext cx="4321175" cy="123031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900"/>
            </a:lvl3pPr>
            <a:lvl4pPr marL="1371431" indent="0">
              <a:buNone/>
              <a:defRPr sz="900"/>
            </a:lvl4pPr>
            <a:lvl5pPr marL="1828575" indent="0">
              <a:buNone/>
              <a:defRPr sz="900"/>
            </a:lvl5pPr>
            <a:lvl6pPr marL="2285718" indent="0">
              <a:buNone/>
              <a:defRPr sz="900"/>
            </a:lvl6pPr>
            <a:lvl7pPr marL="2742862" indent="0">
              <a:buNone/>
              <a:defRPr sz="900"/>
            </a:lvl7pPr>
            <a:lvl8pPr marL="3200006" indent="0">
              <a:buNone/>
              <a:defRPr sz="900"/>
            </a:lvl8pPr>
            <a:lvl9pPr marL="3657149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774F3-144B-48D6-AE41-A5A411FB0F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44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419100"/>
            <a:ext cx="6480175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2444750"/>
            <a:ext cx="6480175" cy="691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363" y="9540875"/>
            <a:ext cx="1679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625" y="9540875"/>
            <a:ext cx="2279650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963" y="9540875"/>
            <a:ext cx="167957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FA7E1B4-1954-49C8-954B-10F30874D6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144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287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431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575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291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434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578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722" indent="-228572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2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6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9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  <a14:imgEffect>
                      <a14:colorTemperature colorTemp="11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958" y="1318332"/>
            <a:ext cx="7281223" cy="92885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647700" y="53975"/>
            <a:ext cx="6048375" cy="400099"/>
          </a:xfrm>
          <a:prstGeom prst="rect">
            <a:avLst/>
          </a:prstGeom>
          <a:solidFill>
            <a:schemeClr val="bg1">
              <a:alpha val="7607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000" b="1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00360" y="1494334"/>
            <a:ext cx="6754806" cy="129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5" rIns="91428" bIns="4571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日時：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2019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年</a:t>
            </a:r>
            <a:r>
              <a:rPr lang="en-US" altLang="ja-JP" sz="36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5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月</a:t>
            </a:r>
            <a:r>
              <a:rPr lang="en-US" altLang="ja-JP" sz="3600" b="1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11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日（土）　学術講演会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14:30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～</a:t>
            </a:r>
            <a:endParaRPr lang="en-US" altLang="ja-JP" sz="2400" b="1" dirty="0" smtClean="0">
              <a:latin typeface="HGP教科書体" pitchFamily="18" charset="-128"/>
              <a:ea typeface="HGP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会場：ニューウェルシティ宮崎　</a:t>
            </a:r>
            <a:r>
              <a:rPr lang="en-US" altLang="ja-JP" sz="2400" b="1" dirty="0" smtClean="0">
                <a:latin typeface="HGP教科書体" pitchFamily="18" charset="-128"/>
                <a:ea typeface="HGP教科書体" pitchFamily="18" charset="-128"/>
              </a:rPr>
              <a:t>2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階　「霧島の間」</a:t>
            </a:r>
            <a:endParaRPr lang="en-US" altLang="ja-JP" sz="2400" b="1" dirty="0" smtClean="0">
              <a:latin typeface="HGP教科書体" pitchFamily="18" charset="-128"/>
              <a:ea typeface="HGP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2400" b="1" dirty="0" smtClean="0">
                <a:latin typeface="HGP教科書体" pitchFamily="18" charset="-128"/>
                <a:ea typeface="HGP教科書体" pitchFamily="18" charset="-128"/>
              </a:rPr>
              <a:t>　　</a:t>
            </a:r>
            <a:r>
              <a:rPr lang="ja-JP" altLang="en-US" sz="2400" b="1" dirty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宮崎市宮崎駅東</a:t>
            </a:r>
            <a:r>
              <a:rPr lang="en-US" altLang="ja-JP" sz="1800" b="1" dirty="0" smtClean="0">
                <a:latin typeface="HGP教科書体" pitchFamily="18" charset="-128"/>
                <a:ea typeface="HGP教科書体" pitchFamily="18" charset="-128"/>
              </a:rPr>
              <a:t>1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丁目</a:t>
            </a:r>
            <a:r>
              <a:rPr lang="en-US" altLang="ja-JP" sz="1800" b="1" dirty="0" smtClean="0">
                <a:latin typeface="HGP教科書体" pitchFamily="18" charset="-128"/>
                <a:ea typeface="HGP教科書体" pitchFamily="18" charset="-128"/>
              </a:rPr>
              <a:t>2</a:t>
            </a:r>
            <a:r>
              <a:rPr lang="ja-JP" altLang="en-US" sz="1800" b="1" dirty="0" smtClean="0">
                <a:latin typeface="HGP教科書体" pitchFamily="18" charset="-128"/>
                <a:ea typeface="HGP教科書体" pitchFamily="18" charset="-128"/>
              </a:rPr>
              <a:t>－</a:t>
            </a:r>
            <a:r>
              <a:rPr lang="en-US" altLang="ja-JP" sz="1800" b="1" dirty="0" smtClean="0">
                <a:latin typeface="HGP教科書体" pitchFamily="18" charset="-128"/>
                <a:ea typeface="HGP教科書体" pitchFamily="18" charset="-128"/>
              </a:rPr>
              <a:t>8</a:t>
            </a:r>
            <a:r>
              <a:rPr lang="en-US" altLang="ja-JP" sz="1800" dirty="0"/>
              <a:t> 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TEL0985</a:t>
            </a:r>
            <a:r>
              <a:rPr lang="ja-JP" altLang="en-US" sz="1800" dirty="0" smtClean="0"/>
              <a:t>－</a:t>
            </a:r>
            <a:r>
              <a:rPr lang="en-US" altLang="ja-JP" sz="1800" dirty="0" smtClean="0"/>
              <a:t>23</a:t>
            </a:r>
            <a:r>
              <a:rPr lang="ja-JP" altLang="en-US" sz="1800" dirty="0" smtClean="0"/>
              <a:t>－</a:t>
            </a:r>
            <a:r>
              <a:rPr lang="en-US" altLang="ja-JP" sz="1800" dirty="0" smtClean="0"/>
              <a:t>3311</a:t>
            </a:r>
            <a:r>
              <a:rPr lang="en-US" altLang="ja-JP" sz="1800" dirty="0"/>
              <a:t> </a:t>
            </a:r>
            <a:endParaRPr lang="ja-JP" altLang="en-US" sz="1800" b="1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69690" y="7200283"/>
            <a:ext cx="1182525" cy="33111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2800"/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247152" y="9768521"/>
            <a:ext cx="65065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altLang="ja-JP" sz="16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共催　　宮崎市郡在宅医会（通称：ドクターネット）・武田薬品工業株式会社　</a:t>
            </a:r>
            <a:endParaRPr lang="ja-JP" altLang="en-US" sz="1600" dirty="0">
              <a:solidFill>
                <a:srgbClr val="0D0D0D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4" name="テキスト ボックス 34"/>
          <p:cNvSpPr txBox="1">
            <a:spLocks noChangeArrowheads="1"/>
          </p:cNvSpPr>
          <p:nvPr/>
        </p:nvSpPr>
        <p:spPr bwMode="auto">
          <a:xfrm>
            <a:off x="269690" y="7200283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dirty="0" smtClean="0">
                <a:latin typeface="HG創英角ｺﾞｼｯｸUB" pitchFamily="49" charset="-128"/>
                <a:ea typeface="HG創英角ｺﾞｼｯｸUB" pitchFamily="49" charset="-128"/>
              </a:rPr>
              <a:t>  講演２</a:t>
            </a:r>
            <a:endParaRPr lang="ja-JP" altLang="en-US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-144016" y="8623126"/>
            <a:ext cx="712884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</a:t>
            </a:r>
            <a:endParaRPr lang="en-US" altLang="ja-JP" sz="2000" dirty="0" smtClean="0">
              <a:ea typeface="ＭＳ ゴシック" pitchFamily="49" charset="-128"/>
            </a:endParaRPr>
          </a:p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  演者：</a:t>
            </a:r>
            <a:r>
              <a:rPr lang="zh-CN" altLang="en-US" sz="2000" dirty="0"/>
              <a:t>医療法人社団創成会土屋医院</a:t>
            </a:r>
            <a:endParaRPr lang="en-US" altLang="ja-JP" sz="2000" dirty="0" smtClean="0"/>
          </a:p>
          <a:p>
            <a:pPr lvl="0"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 　　　　　　　　　　院長</a:t>
            </a:r>
            <a:r>
              <a:rPr lang="ja-JP" altLang="en-US" sz="2000" dirty="0"/>
              <a:t>　</a:t>
            </a:r>
            <a:r>
              <a:rPr lang="ja-JP" altLang="en-US" sz="2800" b="1" dirty="0"/>
              <a:t>土屋　淳郎 </a:t>
            </a:r>
            <a:r>
              <a:rPr lang="ja-JP" altLang="en-US" sz="2000" dirty="0" smtClean="0"/>
              <a:t>　先生</a:t>
            </a:r>
            <a:endParaRPr lang="en-US" altLang="ja-JP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71958" y="5454774"/>
            <a:ext cx="7423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</a:rPr>
              <a:t>　「家族との連携をベースとした早期アルツハイマー型</a:t>
            </a:r>
            <a:endParaRPr lang="en-US" altLang="ja-JP" sz="2000" b="1" dirty="0" smtClean="0">
              <a:solidFill>
                <a:srgbClr val="000000"/>
              </a:solidFill>
              <a:latin typeface="+mn-ea"/>
              <a:ea typeface="+mn-ea"/>
            </a:endParaRPr>
          </a:p>
          <a:p>
            <a:pPr lvl="0" algn="ctr"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+mn-ea"/>
                <a:ea typeface="+mn-ea"/>
              </a:rPr>
              <a:t>　　　　　　認知症患者でのガランタミン</a:t>
            </a:r>
            <a:r>
              <a:rPr lang="ja-JP" altLang="en-US" sz="2000" b="1" dirty="0">
                <a:solidFill>
                  <a:srgbClr val="000000"/>
                </a:solidFill>
                <a:latin typeface="+mn-ea"/>
                <a:ea typeface="+mn-ea"/>
              </a:rPr>
              <a:t>投与の効果（案）」</a:t>
            </a:r>
            <a:endParaRPr lang="en-US" altLang="ja-JP" sz="20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43" name="Picture 16" descr="sakura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07" y="8382127"/>
            <a:ext cx="1016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39024" y="53975"/>
            <a:ext cx="716187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40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宮崎在宅医会学術講演会</a:t>
            </a:r>
            <a:endParaRPr lang="en-US" altLang="ja-JP" sz="4000" dirty="0" smtClean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ja-JP" altLang="en-US" sz="2800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～在宅医療の実践～</a:t>
            </a:r>
            <a:endParaRPr lang="ja-JP" altLang="en-US" sz="2800" dirty="0"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6382" y="8449493"/>
            <a:ext cx="7230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b="1" dirty="0" smtClean="0">
                <a:latin typeface="+mn-ea"/>
                <a:ea typeface="+mn-ea"/>
                <a:cs typeface="メイリオ" panose="020B0604030504040204" pitchFamily="50" charset="-128"/>
              </a:rPr>
              <a:t>「　</a:t>
            </a:r>
            <a:r>
              <a:rPr lang="ja-JP" altLang="ja-JP" sz="2000" b="1" dirty="0">
                <a:latin typeface="+mn-ea"/>
                <a:ea typeface="+mn-ea"/>
              </a:rPr>
              <a:t>メディカルケアステーションを用いた医療介護連携について</a:t>
            </a:r>
            <a:r>
              <a:rPr lang="ja-JP" altLang="en-US" sz="2000" b="1" dirty="0" smtClean="0">
                <a:latin typeface="+mn-ea"/>
                <a:ea typeface="+mn-ea"/>
                <a:cs typeface="メイリオ" panose="020B0604030504040204" pitchFamily="50" charset="-128"/>
              </a:rPr>
              <a:t>　」</a:t>
            </a:r>
            <a:endParaRPr lang="en-US" altLang="ja-JP" sz="2000" b="1" dirty="0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pic>
        <p:nvPicPr>
          <p:cNvPr id="1028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500"/>
                    </a14:imgEffect>
                    <a14:imgEffect>
                      <a14:saturation sat="75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69" y="585564"/>
            <a:ext cx="1080120" cy="991586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reflection blurRad="1270000" stA="0" endPos="96000" dist="1270000" dir="5400000" sy="-100000" algn="bl" rotWithShape="0"/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13342" y="7648694"/>
            <a:ext cx="7128842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座長：</a:t>
            </a:r>
            <a:r>
              <a:rPr lang="zh-CN" altLang="en-US" sz="2000" dirty="0">
                <a:latin typeface="+mn-ea"/>
                <a:ea typeface="+mn-ea"/>
              </a:rPr>
              <a:t>医療法人</a:t>
            </a:r>
            <a:r>
              <a:rPr lang="zh-CN" altLang="en-US" sz="2000" dirty="0" smtClean="0">
                <a:latin typeface="+mn-ea"/>
                <a:ea typeface="+mn-ea"/>
              </a:rPr>
              <a:t>千春会</a:t>
            </a:r>
            <a:r>
              <a:rPr lang="ja-JP" altLang="en-US" sz="2000" dirty="0" smtClean="0">
                <a:latin typeface="+mn-ea"/>
                <a:ea typeface="+mn-ea"/>
              </a:rPr>
              <a:t>　</a:t>
            </a:r>
            <a:r>
              <a:rPr lang="zh-CN" altLang="en-US" sz="2000" dirty="0" smtClean="0">
                <a:latin typeface="+mn-ea"/>
                <a:ea typeface="+mn-ea"/>
              </a:rPr>
              <a:t>外山</a:t>
            </a:r>
            <a:r>
              <a:rPr lang="zh-CN" altLang="en-US" sz="2000" dirty="0">
                <a:latin typeface="+mn-ea"/>
                <a:ea typeface="+mn-ea"/>
              </a:rPr>
              <a:t>内科神経内科</a:t>
            </a:r>
            <a:r>
              <a:rPr lang="zh-CN" altLang="en-US" sz="2000" dirty="0" smtClean="0">
                <a:latin typeface="+mn-ea"/>
                <a:ea typeface="+mn-ea"/>
              </a:rPr>
              <a:t>医院</a:t>
            </a:r>
            <a:r>
              <a:rPr lang="ja-JP" altLang="en-US" sz="2000" dirty="0" smtClean="0">
                <a:latin typeface="+mn-ea"/>
                <a:ea typeface="+mn-ea"/>
              </a:rPr>
              <a:t>　</a:t>
            </a:r>
            <a:endParaRPr lang="en-US" altLang="ja-JP" sz="2000" dirty="0" smtClean="0">
              <a:latin typeface="+mn-ea"/>
              <a:ea typeface="+mn-ea"/>
            </a:endParaRPr>
          </a:p>
          <a:p>
            <a:pPr lvl="0">
              <a:defRPr/>
            </a:pPr>
            <a:r>
              <a:rPr lang="ja-JP" altLang="en-US" sz="2000" dirty="0">
                <a:latin typeface="+mn-ea"/>
                <a:ea typeface="+mn-ea"/>
              </a:rPr>
              <a:t>　</a:t>
            </a:r>
            <a:r>
              <a:rPr lang="ja-JP" altLang="en-US" sz="2000" dirty="0" smtClean="0">
                <a:latin typeface="+mn-ea"/>
                <a:ea typeface="+mn-ea"/>
              </a:rPr>
              <a:t>　　　　　　　　　　　　　　　　　　　　　　院長　</a:t>
            </a:r>
            <a:r>
              <a:rPr lang="ja-JP" altLang="en-US" sz="2800" b="1" dirty="0" smtClean="0">
                <a:latin typeface="+mn-ea"/>
                <a:ea typeface="+mn-ea"/>
              </a:rPr>
              <a:t>外山　博一</a:t>
            </a:r>
            <a:r>
              <a:rPr lang="ja-JP" altLang="en-US" sz="2000" dirty="0" smtClean="0">
                <a:latin typeface="+mn-ea"/>
                <a:ea typeface="+mn-ea"/>
              </a:rPr>
              <a:t>　先生</a:t>
            </a:r>
            <a:endParaRPr lang="en-US" altLang="ja-JP" sz="2000" dirty="0" smtClean="0">
              <a:latin typeface="+mn-ea"/>
              <a:ea typeface="+mn-ea"/>
            </a:endParaRPr>
          </a:p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                                                          　                </a:t>
            </a:r>
            <a:r>
              <a:rPr lang="ja-JP" altLang="en-US" sz="2000" dirty="0" smtClean="0"/>
              <a:t>　</a:t>
            </a:r>
            <a:endParaRPr lang="en-US" altLang="ja-JP" sz="2000" dirty="0"/>
          </a:p>
        </p:txBody>
      </p:sp>
      <p:sp>
        <p:nvSpPr>
          <p:cNvPr id="19" name="Rectangle 36"/>
          <p:cNvSpPr>
            <a:spLocks noChangeArrowheads="1"/>
          </p:cNvSpPr>
          <p:nvPr/>
        </p:nvSpPr>
        <p:spPr bwMode="auto">
          <a:xfrm>
            <a:off x="-215974" y="4774383"/>
            <a:ext cx="729944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lvl="0">
              <a:defRPr/>
            </a:pPr>
            <a:r>
              <a:rPr lang="ja-JP" altLang="en-US" sz="2000" dirty="0" smtClean="0">
                <a:ea typeface="ＭＳ ゴシック" pitchFamily="49" charset="-128"/>
              </a:rPr>
              <a:t>        座長：医療法人将優会　クリニック</a:t>
            </a:r>
            <a:r>
              <a:rPr lang="ja-JP" altLang="en-US" sz="2000" dirty="0" err="1" smtClean="0">
                <a:ea typeface="ＭＳ ゴシック" pitchFamily="49" charset="-128"/>
              </a:rPr>
              <a:t>う</a:t>
            </a:r>
            <a:r>
              <a:rPr lang="ja-JP" altLang="en-US" sz="2000" dirty="0" smtClean="0">
                <a:ea typeface="ＭＳ ゴシック" pitchFamily="49" charset="-128"/>
              </a:rPr>
              <a:t>したに</a:t>
            </a:r>
            <a:endParaRPr lang="en-US" altLang="zh-TW" sz="2000" dirty="0" smtClean="0"/>
          </a:p>
          <a:p>
            <a:pPr lvl="0"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                                    </a:t>
            </a:r>
            <a:r>
              <a:rPr lang="ja-JP" altLang="en-US" sz="2000" dirty="0" smtClean="0"/>
              <a:t>院長　</a:t>
            </a:r>
            <a:r>
              <a:rPr lang="ja-JP" altLang="en-US" sz="2800" b="1" dirty="0" smtClean="0"/>
              <a:t>牛谷　義秀</a:t>
            </a:r>
            <a:r>
              <a:rPr lang="ja-JP" altLang="en-US" sz="2000" dirty="0" smtClean="0"/>
              <a:t>　先生</a:t>
            </a:r>
            <a:endParaRPr lang="en-US" altLang="ja-JP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364829" y="6162660"/>
            <a:ext cx="7839005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ja-JP" altLang="en-US" sz="2000" dirty="0" smtClean="0"/>
              <a:t>     演者</a:t>
            </a:r>
            <a:r>
              <a:rPr lang="ja-JP" altLang="en-US" sz="2000" dirty="0"/>
              <a:t>：長崎大学医歯薬学総合研究科医療科学専攻　</a:t>
            </a:r>
            <a:endParaRPr lang="en-US" altLang="ja-JP" sz="2000" dirty="0" smtClean="0"/>
          </a:p>
          <a:p>
            <a:pPr lvl="0"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　　　　　保険</a:t>
            </a:r>
            <a:r>
              <a:rPr lang="ja-JP" altLang="en-US" sz="2000" dirty="0"/>
              <a:t>科学分野地域リハビリテーション学　　</a:t>
            </a:r>
            <a:endParaRPr lang="en-US" altLang="ja-JP" sz="2000" dirty="0"/>
          </a:p>
          <a:p>
            <a:pPr lvl="0">
              <a:defRPr/>
            </a:pPr>
            <a:r>
              <a:rPr lang="en-US" altLang="ja-JP" sz="2000" dirty="0"/>
              <a:t>                                                 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  </a:t>
            </a:r>
            <a:r>
              <a:rPr lang="ja-JP" altLang="en-US" sz="2000" dirty="0" smtClean="0"/>
              <a:t>教授</a:t>
            </a:r>
            <a:r>
              <a:rPr lang="ja-JP" altLang="en-US" dirty="0"/>
              <a:t>　</a:t>
            </a:r>
            <a:r>
              <a:rPr lang="ja-JP" altLang="en-US" sz="2800" b="1" dirty="0"/>
              <a:t>佐藤　克也　</a:t>
            </a:r>
            <a:r>
              <a:rPr lang="ja-JP" altLang="en-US" sz="2000" dirty="0" smtClean="0"/>
              <a:t>先生</a:t>
            </a:r>
            <a:r>
              <a:rPr lang="ja-JP" altLang="en-US" sz="1600" dirty="0">
                <a:solidFill>
                  <a:srgbClr val="000000"/>
                </a:solidFill>
              </a:rPr>
              <a:t>　</a:t>
            </a:r>
            <a:endParaRPr lang="ja-JP" altLang="ja-JP" dirty="0">
              <a:solidFill>
                <a:srgbClr val="00000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25674" y="4374655"/>
            <a:ext cx="1128113" cy="35022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ja-JP" altLang="en-US" sz="2800"/>
          </a:p>
        </p:txBody>
      </p:sp>
      <p:sp>
        <p:nvSpPr>
          <p:cNvPr id="22" name="テキスト ボックス 34"/>
          <p:cNvSpPr txBox="1">
            <a:spLocks noChangeArrowheads="1"/>
          </p:cNvSpPr>
          <p:nvPr/>
        </p:nvSpPr>
        <p:spPr bwMode="auto">
          <a:xfrm>
            <a:off x="125674" y="4374654"/>
            <a:ext cx="1296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ja-JP" altLang="en-US" dirty="0" smtClean="0">
                <a:latin typeface="HG創英角ｺﾞｼｯｸUB" pitchFamily="49" charset="-128"/>
                <a:ea typeface="HG創英角ｺﾞｼｯｸUB" pitchFamily="49" charset="-128"/>
              </a:rPr>
              <a:t>  講演</a:t>
            </a:r>
            <a:r>
              <a:rPr lang="en-US" altLang="ja-JP" dirty="0" smtClean="0">
                <a:latin typeface="HG創英角ｺﾞｼｯｸUB" pitchFamily="49" charset="-128"/>
                <a:ea typeface="HG創英角ｺﾞｼｯｸUB" pitchFamily="49" charset="-128"/>
              </a:rPr>
              <a:t>1 </a:t>
            </a:r>
            <a:endParaRPr lang="ja-JP" altLang="en-US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584126" y="3594863"/>
            <a:ext cx="936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</a:t>
            </a:r>
            <a:r>
              <a:rPr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r>
              <a:rPr kumimoji="1" lang="en-US" altLang="ja-JP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【</a:t>
            </a:r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日本医師会生涯教育講座申請</a:t>
            </a:r>
            <a:r>
              <a:rPr lang="en-US" altLang="ja-JP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】</a:t>
            </a:r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</a:t>
            </a:r>
            <a:endParaRPr kumimoji="1" lang="en-US" altLang="ja-JP" b="1" dirty="0" smtClean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ctr"/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　　</a:t>
            </a:r>
            <a:r>
              <a:rPr kumimoji="1" lang="en-US" altLang="ja-JP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CC13</a:t>
            </a:r>
            <a:r>
              <a:rPr kumimoji="1" lang="ja-JP" altLang="en-US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（医療と介護、福祉の連携）：</a:t>
            </a:r>
            <a:r>
              <a:rPr kumimoji="1" lang="en-US" altLang="ja-JP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1</a:t>
            </a:r>
            <a:r>
              <a:rPr kumimoji="1" lang="ja-JP" altLang="en-US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単位　</a:t>
            </a:r>
            <a:r>
              <a:rPr kumimoji="1" lang="en-US" altLang="ja-JP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CC29</a:t>
            </a:r>
            <a:r>
              <a:rPr kumimoji="1" lang="ja-JP" altLang="en-US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（認知能の障害）：</a:t>
            </a:r>
            <a:r>
              <a:rPr kumimoji="1" lang="en-US" altLang="ja-JP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0.5</a:t>
            </a:r>
            <a:r>
              <a:rPr kumimoji="1" lang="ja-JP" altLang="en-US" sz="1500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単位　</a:t>
            </a:r>
            <a:r>
              <a:rPr kumimoji="1" lang="ja-JP" altLang="en-US" b="1" dirty="0" smtClean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　　</a:t>
            </a:r>
            <a:endParaRPr kumimoji="1" lang="ja-JP" altLang="en-US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6483" y="3557989"/>
            <a:ext cx="7106957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noFill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5674" y="10138946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b="1" dirty="0" smtClean="0"/>
              <a:t>※</a:t>
            </a:r>
            <a:r>
              <a:rPr lang="ja-JP" altLang="en-US" sz="1600" b="1" dirty="0" smtClean="0"/>
              <a:t>当日は情報交換の場（多職種交流の場）を設けさせていただいております。</a:t>
            </a:r>
            <a:endParaRPr kumimoji="1" lang="ja-JP" altLang="en-US" sz="1600" b="1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860952" y="2998571"/>
            <a:ext cx="5353975" cy="369332"/>
            <a:chOff x="868741" y="3020637"/>
            <a:chExt cx="5069084" cy="369332"/>
          </a:xfrm>
        </p:grpSpPr>
        <p:sp>
          <p:nvSpPr>
            <p:cNvPr id="23" name="正方形/長方形 22"/>
            <p:cNvSpPr/>
            <p:nvPr/>
          </p:nvSpPr>
          <p:spPr>
            <a:xfrm>
              <a:off x="868741" y="3020637"/>
              <a:ext cx="4973689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noFill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944150" y="3020637"/>
              <a:ext cx="4993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latin typeface="HGP教科書体" panose="02020600000000000000" pitchFamily="18" charset="-128"/>
                  <a:ea typeface="HGP教科書体" panose="02020600000000000000" pitchFamily="18" charset="-128"/>
                </a:rPr>
                <a:t>多職種の方々の多数のご参加もお待ちしております。</a:t>
              </a:r>
              <a:endParaRPr kumimoji="1" lang="ja-JP" altLang="en-US" b="1" dirty="0">
                <a:latin typeface="HGP教科書体" panose="02020600000000000000" pitchFamily="18" charset="-128"/>
                <a:ea typeface="HGP教科書体" panose="020206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9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4390</TotalTime>
  <Words>96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武田薬品工業株式会社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医薬営業本部</dc:creator>
  <cp:lastModifiedBy>電子カルテ利用者01</cp:lastModifiedBy>
  <cp:revision>288</cp:revision>
  <cp:lastPrinted>2019-04-04T00:56:55Z</cp:lastPrinted>
  <dcterms:created xsi:type="dcterms:W3CDTF">2005-08-11T02:31:48Z</dcterms:created>
  <dcterms:modified xsi:type="dcterms:W3CDTF">2019-04-09T07:00:18Z</dcterms:modified>
</cp:coreProperties>
</file>