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3" r:id="rId3"/>
  </p:sldIdLst>
  <p:sldSz cx="7200900" cy="104775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CCFF"/>
    <a:srgbClr val="FF66FF"/>
    <a:srgbClr val="3366FF"/>
    <a:srgbClr val="3399FF"/>
    <a:srgbClr val="99CCFF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73" autoAdjust="0"/>
    <p:restoredTop sz="95878" autoAdjust="0"/>
  </p:normalViewPr>
  <p:slideViewPr>
    <p:cSldViewPr>
      <p:cViewPr>
        <p:scale>
          <a:sx n="70" d="100"/>
          <a:sy n="70" d="100"/>
        </p:scale>
        <p:origin x="-2130" y="-42"/>
      </p:cViewPr>
      <p:guideLst>
        <p:guide orient="horz" pos="3300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defTabSz="91431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5500" y="739775"/>
            <a:ext cx="254317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20" y="4686538"/>
            <a:ext cx="5391124" cy="444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defTabSz="91431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629C1C9-C371-40B5-9D93-B3E460B14C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4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718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62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06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49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36486" indent="-283264"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33056" indent="-226611"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586278" indent="-226611"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39501" indent="-226611"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492723" indent="-226611" defTabSz="9143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45945" indent="-226611" defTabSz="9143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399168" indent="-226611" defTabSz="9143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52390" indent="-226611" defTabSz="9143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FCB13A2-8367-4324-BE3F-46F54B60F506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751" y="3254376"/>
            <a:ext cx="6121400" cy="224631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500" y="5937251"/>
            <a:ext cx="5041901" cy="2678113"/>
          </a:xfrm>
        </p:spPr>
        <p:txBody>
          <a:bodyPr/>
          <a:lstStyle>
            <a:lvl1pPr marL="0" indent="0" algn="ctr">
              <a:buNone/>
              <a:defRPr/>
            </a:lvl1pPr>
            <a:lvl2pPr marL="457144" indent="0" algn="ctr">
              <a:buNone/>
              <a:defRPr/>
            </a:lvl2pPr>
            <a:lvl3pPr marL="914287" indent="0" algn="ctr">
              <a:buNone/>
              <a:defRPr/>
            </a:lvl3pPr>
            <a:lvl4pPr marL="1371431" indent="0" algn="ctr">
              <a:buNone/>
              <a:defRPr/>
            </a:lvl4pPr>
            <a:lvl5pPr marL="1828575" indent="0" algn="ctr">
              <a:buNone/>
              <a:defRPr/>
            </a:lvl5pPr>
            <a:lvl6pPr marL="2285718" indent="0" algn="ctr">
              <a:buNone/>
              <a:defRPr/>
            </a:lvl6pPr>
            <a:lvl7pPr marL="2742862" indent="0" algn="ctr">
              <a:buNone/>
              <a:defRPr/>
            </a:lvl7pPr>
            <a:lvl8pPr marL="3200006" indent="0" algn="ctr">
              <a:buNone/>
              <a:defRPr/>
            </a:lvl8pPr>
            <a:lvl9pPr marL="3657149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1159A-F789-482B-B9FD-C1211A4021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458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35FC7-D421-4FF6-AF16-240BDD1548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987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1288" y="419100"/>
            <a:ext cx="1619250" cy="89408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363" y="419100"/>
            <a:ext cx="4708526" cy="8940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06641-BB97-4F5B-A9FF-03072C1944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190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099C7-CCB2-49B5-B617-D023DFE2B1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599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326" y="6732588"/>
            <a:ext cx="6121400" cy="20812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326" y="4440238"/>
            <a:ext cx="6121400" cy="22923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4" indent="0">
              <a:buNone/>
              <a:defRPr sz="1800"/>
            </a:lvl2pPr>
            <a:lvl3pPr marL="914287" indent="0">
              <a:buNone/>
              <a:defRPr sz="1600"/>
            </a:lvl3pPr>
            <a:lvl4pPr marL="1371431" indent="0">
              <a:buNone/>
              <a:defRPr sz="1400"/>
            </a:lvl4pPr>
            <a:lvl5pPr marL="1828575" indent="0">
              <a:buNone/>
              <a:defRPr sz="1400"/>
            </a:lvl5pPr>
            <a:lvl6pPr marL="2285718" indent="0">
              <a:buNone/>
              <a:defRPr sz="1400"/>
            </a:lvl6pPr>
            <a:lvl7pPr marL="2742862" indent="0">
              <a:buNone/>
              <a:defRPr sz="1400"/>
            </a:lvl7pPr>
            <a:lvl8pPr marL="3200006" indent="0">
              <a:buNone/>
              <a:defRPr sz="1400"/>
            </a:lvl8pPr>
            <a:lvl9pPr marL="365714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5C78-05EB-449F-BF8E-8668723417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102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363" y="2444750"/>
            <a:ext cx="3163887" cy="691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76650" y="2444750"/>
            <a:ext cx="3163888" cy="691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0D87C-C708-4582-8CB7-442CF2619A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85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364" y="2344738"/>
            <a:ext cx="3181350" cy="977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5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62" indent="0">
              <a:buNone/>
              <a:defRPr sz="1600" b="1"/>
            </a:lvl7pPr>
            <a:lvl8pPr marL="3200006" indent="0">
              <a:buNone/>
              <a:defRPr sz="1600" b="1"/>
            </a:lvl8pPr>
            <a:lvl9pPr marL="365714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364" y="3322638"/>
            <a:ext cx="3181350" cy="60372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599" y="2344738"/>
            <a:ext cx="3182939" cy="977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5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62" indent="0">
              <a:buNone/>
              <a:defRPr sz="1600" b="1"/>
            </a:lvl7pPr>
            <a:lvl8pPr marL="3200006" indent="0">
              <a:buNone/>
              <a:defRPr sz="1600" b="1"/>
            </a:lvl8pPr>
            <a:lvl9pPr marL="365714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599" y="3322638"/>
            <a:ext cx="3182939" cy="60372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50ABE-68D0-4A0F-92B9-6AFFA7E4F1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526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ED599-F6C9-4F95-9302-AE3112F69F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54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E060E-83FD-4B71-96A8-7711033621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669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63" y="417513"/>
            <a:ext cx="2368550" cy="17748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4638" y="417513"/>
            <a:ext cx="4025900" cy="8942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363" y="2192338"/>
            <a:ext cx="2368550" cy="7167562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900"/>
            </a:lvl3pPr>
            <a:lvl4pPr marL="1371431" indent="0">
              <a:buNone/>
              <a:defRPr sz="900"/>
            </a:lvl4pPr>
            <a:lvl5pPr marL="1828575" indent="0">
              <a:buNone/>
              <a:defRPr sz="900"/>
            </a:lvl5pPr>
            <a:lvl6pPr marL="2285718" indent="0">
              <a:buNone/>
              <a:defRPr sz="900"/>
            </a:lvl6pPr>
            <a:lvl7pPr marL="2742862" indent="0">
              <a:buNone/>
              <a:defRPr sz="900"/>
            </a:lvl7pPr>
            <a:lvl8pPr marL="3200006" indent="0">
              <a:buNone/>
              <a:defRPr sz="900"/>
            </a:lvl8pPr>
            <a:lvl9pPr marL="365714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B4B37-5B41-45A7-8574-AD9BB8C322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147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289" y="7334250"/>
            <a:ext cx="4321175" cy="8651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289" y="936625"/>
            <a:ext cx="4321175" cy="62865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1" indent="0">
              <a:buNone/>
              <a:defRPr sz="2000"/>
            </a:lvl4pPr>
            <a:lvl5pPr marL="1828575" indent="0">
              <a:buNone/>
              <a:defRPr sz="2000"/>
            </a:lvl5pPr>
            <a:lvl6pPr marL="2285718" indent="0">
              <a:buNone/>
              <a:defRPr sz="2000"/>
            </a:lvl6pPr>
            <a:lvl7pPr marL="2742862" indent="0">
              <a:buNone/>
              <a:defRPr sz="2000"/>
            </a:lvl7pPr>
            <a:lvl8pPr marL="3200006" indent="0">
              <a:buNone/>
              <a:defRPr sz="2000"/>
            </a:lvl8pPr>
            <a:lvl9pPr marL="365714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289" y="8199438"/>
            <a:ext cx="4321175" cy="1230312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900"/>
            </a:lvl3pPr>
            <a:lvl4pPr marL="1371431" indent="0">
              <a:buNone/>
              <a:defRPr sz="900"/>
            </a:lvl4pPr>
            <a:lvl5pPr marL="1828575" indent="0">
              <a:buNone/>
              <a:defRPr sz="900"/>
            </a:lvl5pPr>
            <a:lvl6pPr marL="2285718" indent="0">
              <a:buNone/>
              <a:defRPr sz="900"/>
            </a:lvl6pPr>
            <a:lvl7pPr marL="2742862" indent="0">
              <a:buNone/>
              <a:defRPr sz="900"/>
            </a:lvl7pPr>
            <a:lvl8pPr marL="3200006" indent="0">
              <a:buNone/>
              <a:defRPr sz="900"/>
            </a:lvl8pPr>
            <a:lvl9pPr marL="365714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774F3-144B-48D6-AE41-A5A411FB0F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44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419100"/>
            <a:ext cx="6480175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444750"/>
            <a:ext cx="6480175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363" y="9540875"/>
            <a:ext cx="16795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625" y="9540875"/>
            <a:ext cx="22796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963" y="9540875"/>
            <a:ext cx="16795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FA7E1B4-1954-49C8-954B-10F30874D6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44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2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431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57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291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34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578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722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2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6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9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9690" y="1809311"/>
            <a:ext cx="675480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日時：</a:t>
            </a:r>
            <a:r>
              <a:rPr lang="en-US" altLang="ja-JP" sz="2400" b="1" dirty="0" smtClean="0">
                <a:latin typeface="HGP教科書体" pitchFamily="18" charset="-128"/>
                <a:ea typeface="HGP教科書体" pitchFamily="18" charset="-128"/>
              </a:rPr>
              <a:t>2019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年</a:t>
            </a:r>
            <a:r>
              <a:rPr lang="en-US" altLang="ja-JP" sz="2800" b="1" dirty="0" smtClean="0">
                <a:solidFill>
                  <a:srgbClr val="FF0000"/>
                </a:solidFill>
                <a:latin typeface="HGP教科書体" pitchFamily="18" charset="-128"/>
                <a:ea typeface="HGP教科書体" pitchFamily="18" charset="-128"/>
              </a:rPr>
              <a:t>3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月</a:t>
            </a:r>
            <a:r>
              <a:rPr lang="en-US" altLang="ja-JP" sz="2800" b="1" dirty="0" smtClean="0">
                <a:solidFill>
                  <a:srgbClr val="FF0000"/>
                </a:solidFill>
                <a:latin typeface="HGP教科書体" pitchFamily="18" charset="-128"/>
                <a:ea typeface="HGP教科書体" pitchFamily="18" charset="-128"/>
              </a:rPr>
              <a:t>1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日（金）　</a:t>
            </a:r>
            <a:r>
              <a:rPr lang="en-US" altLang="ja-JP" sz="2400" b="1" dirty="0" smtClean="0">
                <a:latin typeface="HGP教科書体" pitchFamily="18" charset="-128"/>
                <a:ea typeface="HGP教科書体" pitchFamily="18" charset="-128"/>
              </a:rPr>
              <a:t>19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：</a:t>
            </a:r>
            <a:r>
              <a:rPr lang="en-US" altLang="ja-JP" sz="2400" b="1" dirty="0" smtClean="0">
                <a:latin typeface="HGP教科書体" pitchFamily="18" charset="-128"/>
                <a:ea typeface="HGP教科書体" pitchFamily="18" charset="-128"/>
              </a:rPr>
              <a:t>00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～</a:t>
            </a:r>
            <a:r>
              <a:rPr lang="en-US" altLang="ja-JP" sz="2400" b="1" dirty="0" smtClean="0">
                <a:latin typeface="HGP教科書体" pitchFamily="18" charset="-128"/>
                <a:ea typeface="HGP教科書体" pitchFamily="18" charset="-128"/>
              </a:rPr>
              <a:t>20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：</a:t>
            </a:r>
            <a:r>
              <a:rPr lang="en-US" altLang="ja-JP" sz="2400" b="1" dirty="0" smtClean="0">
                <a:latin typeface="HGP教科書体" pitchFamily="18" charset="-128"/>
                <a:ea typeface="HGP教科書体" pitchFamily="18" charset="-128"/>
              </a:rPr>
              <a:t>40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会場：宮崎観光ホテル</a:t>
            </a:r>
            <a:r>
              <a:rPr lang="ja-JP" altLang="en-US" sz="2400" b="1" dirty="0">
                <a:latin typeface="HGP教科書体" pitchFamily="18" charset="-128"/>
                <a:ea typeface="HGP教科書体" pitchFamily="18" charset="-128"/>
              </a:rPr>
              <a:t>　西館</a:t>
            </a:r>
            <a:r>
              <a:rPr lang="en-US" altLang="ja-JP" sz="2400" b="1" dirty="0">
                <a:latin typeface="HGP教科書体" pitchFamily="18" charset="-128"/>
                <a:ea typeface="HGP教科書体" pitchFamily="18" charset="-128"/>
              </a:rPr>
              <a:t>8</a:t>
            </a:r>
            <a:r>
              <a:rPr lang="ja-JP" altLang="en-US" sz="2400" b="1" dirty="0">
                <a:latin typeface="HGP教科書体" pitchFamily="18" charset="-128"/>
                <a:ea typeface="HGP教科書体" pitchFamily="18" charset="-128"/>
              </a:rPr>
              <a:t>階 ブリリアントホール</a:t>
            </a:r>
            <a:endParaRPr lang="en-US" altLang="ja-JP" sz="2400" b="1" dirty="0" smtClean="0">
              <a:latin typeface="HGP教科書体" pitchFamily="18" charset="-128"/>
              <a:ea typeface="HGP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HGP教科書体" pitchFamily="18" charset="-128"/>
                <a:ea typeface="HGP教科書体" pitchFamily="18" charset="-128"/>
              </a:rPr>
              <a:t>　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　　</a:t>
            </a:r>
            <a:r>
              <a:rPr lang="ja-JP" altLang="en-US" sz="2400" b="1" dirty="0">
                <a:latin typeface="HGP教科書体" pitchFamily="18" charset="-128"/>
                <a:ea typeface="HGP教科書体" pitchFamily="18" charset="-128"/>
              </a:rPr>
              <a:t>　</a:t>
            </a:r>
            <a:r>
              <a:rPr lang="ja-JP" altLang="en-US" sz="1800" b="1" dirty="0" smtClean="0">
                <a:latin typeface="HGP教科書体" pitchFamily="18" charset="-128"/>
                <a:ea typeface="HGP教科書体" pitchFamily="18" charset="-128"/>
              </a:rPr>
              <a:t>宮崎市松山町</a:t>
            </a:r>
            <a:r>
              <a:rPr lang="en-US" altLang="ja-JP" sz="1800" b="1" dirty="0" smtClean="0">
                <a:latin typeface="HGP教科書体" pitchFamily="18" charset="-128"/>
                <a:ea typeface="HGP教科書体" pitchFamily="18" charset="-128"/>
              </a:rPr>
              <a:t>1-1-1</a:t>
            </a:r>
            <a:r>
              <a:rPr lang="ja-JP" altLang="en-US" sz="1800" b="1" dirty="0" smtClean="0">
                <a:latin typeface="HGP教科書体" pitchFamily="18" charset="-128"/>
                <a:ea typeface="HGP教科書体" pitchFamily="18" charset="-128"/>
              </a:rPr>
              <a:t>　</a:t>
            </a:r>
            <a:r>
              <a:rPr lang="en-US" altLang="ja-JP" sz="1800" b="1" dirty="0" smtClean="0">
                <a:latin typeface="HGP教科書体" pitchFamily="18" charset="-128"/>
                <a:ea typeface="HGP教科書体" pitchFamily="18" charset="-128"/>
              </a:rPr>
              <a:t>TEL</a:t>
            </a:r>
            <a:r>
              <a:rPr lang="ja-JP" altLang="en-US" sz="1800" b="1" dirty="0" smtClean="0">
                <a:latin typeface="HGP教科書体" pitchFamily="18" charset="-128"/>
                <a:ea typeface="HGP教科書体" pitchFamily="18" charset="-128"/>
              </a:rPr>
              <a:t>：</a:t>
            </a:r>
            <a:r>
              <a:rPr lang="en-US" altLang="ja-JP" sz="1800" b="1" dirty="0" smtClean="0">
                <a:latin typeface="HGP教科書体" pitchFamily="18" charset="-128"/>
                <a:ea typeface="HGP教科書体" pitchFamily="18" charset="-128"/>
              </a:rPr>
              <a:t>0985-27-1212</a:t>
            </a:r>
            <a:r>
              <a:rPr lang="en-US" altLang="ja-JP" sz="1800" dirty="0"/>
              <a:t>  </a:t>
            </a:r>
            <a:endParaRPr lang="ja-JP" altLang="en-US" sz="1800" b="1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269690" y="6657899"/>
            <a:ext cx="1182525" cy="33111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ja-JP" altLang="en-US" sz="2800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324468" y="9234711"/>
            <a:ext cx="65065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共催　　宮崎市郡在宅医会（通称：ドクターネット）・武田薬品工業株式会社　</a:t>
            </a:r>
            <a:endParaRPr lang="ja-JP" altLang="en-US" sz="1600" dirty="0">
              <a:solidFill>
                <a:srgbClr val="0D0D0D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4" name="テキスト ボックス 34"/>
          <p:cNvSpPr txBox="1">
            <a:spLocks noChangeArrowheads="1"/>
          </p:cNvSpPr>
          <p:nvPr/>
        </p:nvSpPr>
        <p:spPr bwMode="auto">
          <a:xfrm>
            <a:off x="269690" y="6657899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ja-JP" altLang="en-US" dirty="0" smtClean="0">
                <a:latin typeface="HG創英角ｺﾞｼｯｸUB" pitchFamily="49" charset="-128"/>
                <a:ea typeface="HG創英角ｺﾞｼｯｸUB" pitchFamily="49" charset="-128"/>
              </a:rPr>
              <a:t>  講演２</a:t>
            </a:r>
            <a:endParaRPr lang="ja-JP" altLang="en-US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132347" y="7887970"/>
            <a:ext cx="71288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   </a:t>
            </a:r>
            <a:endParaRPr lang="en-US" altLang="ja-JP" sz="2000" dirty="0" smtClean="0">
              <a:ea typeface="ＭＳ ゴシック" pitchFamily="49" charset="-128"/>
            </a:endParaRPr>
          </a:p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　演者：</a:t>
            </a:r>
            <a:r>
              <a:rPr lang="zh-CN" altLang="en-US" sz="2000" dirty="0"/>
              <a:t>宮崎大学医学部　臨床神経科講座　精神医学分野　</a:t>
            </a:r>
            <a:endParaRPr lang="en-US" altLang="ja-JP" sz="2000" dirty="0" smtClean="0"/>
          </a:p>
          <a:p>
            <a:pPr lvl="0"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　　　　　 　　　　　　　 教授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 </a:t>
            </a:r>
            <a:r>
              <a:rPr lang="ja-JP" altLang="en-US" sz="3000" b="1" dirty="0" smtClean="0"/>
              <a:t>石田　康</a:t>
            </a:r>
            <a:r>
              <a:rPr lang="ja-JP" altLang="en-US" sz="2000" dirty="0" smtClean="0"/>
              <a:t>　　　　先生</a:t>
            </a:r>
            <a:endParaRPr lang="en-US" altLang="ja-JP" sz="2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63245" y="5276373"/>
            <a:ext cx="7423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2400" b="1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「</a:t>
            </a:r>
            <a:r>
              <a:rPr lang="en-US" altLang="ja-JP" sz="2400" b="1" dirty="0" smtClean="0">
                <a:solidFill>
                  <a:srgbClr val="000000"/>
                </a:solidFill>
                <a:latin typeface="+mn-ea"/>
                <a:ea typeface="+mn-ea"/>
              </a:rPr>
              <a:t>MCS</a:t>
            </a:r>
            <a:r>
              <a:rPr lang="ja-JP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を活用した多職種ネットワークシステム（案）」</a:t>
            </a:r>
            <a:endParaRPr lang="en-US" altLang="ja-JP" sz="2400" b="1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pic>
        <p:nvPicPr>
          <p:cNvPr id="43" name="Picture 16" descr="sakura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07" y="7839743"/>
            <a:ext cx="1016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71438" y="0"/>
            <a:ext cx="695305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ja-JP" sz="4400" dirty="0"/>
              <a:t>宮崎地域医療</a:t>
            </a:r>
            <a:r>
              <a:rPr lang="ja-JP" altLang="ja-JP" sz="4400" dirty="0" smtClean="0"/>
              <a:t>講演会</a:t>
            </a:r>
            <a:endParaRPr lang="en-US" altLang="ja-JP" sz="4400" dirty="0" smtClean="0"/>
          </a:p>
          <a:p>
            <a:pPr algn="ctr">
              <a:defRPr/>
            </a:pPr>
            <a:r>
              <a:rPr lang="ja-JP" altLang="ja-JP" sz="2800" dirty="0" smtClean="0"/>
              <a:t>～</a:t>
            </a:r>
            <a:r>
              <a:rPr lang="ja-JP" altLang="ja-JP" sz="2800" dirty="0"/>
              <a:t>認知症と睡眠障害</a:t>
            </a:r>
            <a:r>
              <a:rPr lang="ja-JP" altLang="ja-JP" sz="2800" dirty="0" smtClean="0"/>
              <a:t>～</a:t>
            </a:r>
            <a:endParaRPr lang="en-US" altLang="ja-JP" sz="2800" dirty="0" smtClean="0"/>
          </a:p>
          <a:p>
            <a:pPr algn="ctr">
              <a:defRPr/>
            </a:pPr>
            <a:r>
              <a:rPr lang="ja-JP" altLang="en-US" sz="1400" dirty="0">
                <a:effectLst/>
              </a:rPr>
              <a:t>この</a:t>
            </a:r>
            <a:r>
              <a:rPr lang="ja-JP" altLang="en-US" sz="1400" dirty="0" smtClean="0">
                <a:effectLst/>
              </a:rPr>
              <a:t>度、標記講演会を開催いたします。</a:t>
            </a:r>
            <a:endParaRPr lang="en-US" altLang="ja-JP" sz="1400" dirty="0" smtClean="0">
              <a:effectLst/>
            </a:endParaRPr>
          </a:p>
          <a:p>
            <a:pPr algn="ctr">
              <a:defRPr/>
            </a:pPr>
            <a:r>
              <a:rPr lang="ja-JP" altLang="en-US" sz="1400" dirty="0" smtClean="0">
                <a:effectLst/>
              </a:rPr>
              <a:t>多数ご参加いただきますようご案内致します。</a:t>
            </a:r>
            <a:endParaRPr lang="en-US" altLang="ja-JP" sz="1400" dirty="0" smtClean="0">
              <a:effectLst/>
            </a:endParaRPr>
          </a:p>
          <a:p>
            <a:pPr algn="ctr">
              <a:defRPr/>
            </a:pPr>
            <a:r>
              <a:rPr lang="ja-JP" altLang="en-US" sz="1400" dirty="0" smtClean="0">
                <a:effectLst/>
              </a:rPr>
              <a:t>ウラ面の申込用紙により</a:t>
            </a:r>
            <a:r>
              <a:rPr lang="en-US" altLang="ja-JP" sz="1400" dirty="0" smtClean="0">
                <a:effectLst/>
              </a:rPr>
              <a:t>FAX</a:t>
            </a:r>
            <a:r>
              <a:rPr lang="ja-JP" altLang="en-US" sz="1400" dirty="0" err="1" smtClean="0">
                <a:effectLst/>
              </a:rPr>
              <a:t>にて</a:t>
            </a:r>
            <a:r>
              <a:rPr lang="ja-JP" altLang="en-US" sz="1400" dirty="0" smtClean="0">
                <a:effectLst/>
              </a:rPr>
              <a:t>お申し込み下さい。</a:t>
            </a:r>
            <a:endParaRPr lang="en-US" altLang="ja-JP" sz="1400" dirty="0" smtClean="0">
              <a:effectLst/>
            </a:endParaRPr>
          </a:p>
          <a:p>
            <a:pPr algn="ctr">
              <a:defRPr/>
            </a:pPr>
            <a:endParaRPr lang="ja-JP" altLang="en-US" sz="1400" dirty="0">
              <a:effectLst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7152" y="7479518"/>
            <a:ext cx="7230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800" b="1" dirty="0" smtClean="0">
                <a:latin typeface="+mn-ea"/>
                <a:ea typeface="+mn-ea"/>
                <a:cs typeface="メイリオ" panose="020B0604030504040204" pitchFamily="50" charset="-128"/>
              </a:rPr>
              <a:t>「　認知症</a:t>
            </a:r>
            <a:r>
              <a:rPr lang="ja-JP" altLang="en-US" sz="2800" b="1" dirty="0">
                <a:latin typeface="+mn-ea"/>
                <a:ea typeface="+mn-ea"/>
                <a:cs typeface="メイリオ" panose="020B0604030504040204" pitchFamily="50" charset="-128"/>
              </a:rPr>
              <a:t>と睡眠</a:t>
            </a:r>
            <a:r>
              <a:rPr lang="ja-JP" altLang="en-US" sz="2800" b="1" dirty="0" smtClean="0">
                <a:latin typeface="+mn-ea"/>
                <a:ea typeface="+mn-ea"/>
              </a:rPr>
              <a:t>　　</a:t>
            </a:r>
            <a:r>
              <a:rPr lang="ja-JP" altLang="en-US" sz="2800" b="1" dirty="0" smtClean="0">
                <a:latin typeface="+mn-ea"/>
                <a:ea typeface="+mn-ea"/>
                <a:cs typeface="メイリオ" panose="020B0604030504040204" pitchFamily="50" charset="-128"/>
              </a:rPr>
              <a:t>」</a:t>
            </a:r>
            <a:endParaRPr lang="en-US" altLang="ja-JP" sz="2800" b="1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-71958" y="4270327"/>
            <a:ext cx="729944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       座長</a:t>
            </a:r>
            <a:r>
              <a:rPr lang="ja-JP" altLang="en-US" sz="2000" dirty="0">
                <a:ea typeface="ＭＳ ゴシック" pitchFamily="49" charset="-128"/>
              </a:rPr>
              <a:t>：医療法人花葉会　船塚クリニック　　　　　　　　　　　　　　</a:t>
            </a:r>
            <a:r>
              <a:rPr lang="ja-JP" altLang="en-US" sz="2000" dirty="0" smtClean="0">
                <a:ea typeface="ＭＳ ゴシック" pitchFamily="49" charset="-128"/>
              </a:rPr>
              <a:t>　　　　　　　　　　</a:t>
            </a:r>
            <a:endParaRPr lang="en-US" altLang="ja-JP" sz="2000" dirty="0" smtClean="0">
              <a:ea typeface="ＭＳ ゴシック" pitchFamily="49" charset="-128"/>
            </a:endParaRPr>
          </a:p>
          <a:p>
            <a:pPr lvl="0">
              <a:defRPr/>
            </a:pPr>
            <a:r>
              <a:rPr lang="ja-JP" altLang="en-US" sz="2000" dirty="0">
                <a:ea typeface="ＭＳ ゴシック" pitchFamily="49" charset="-128"/>
              </a:rPr>
              <a:t>　</a:t>
            </a:r>
            <a:r>
              <a:rPr lang="ja-JP" altLang="en-US" sz="2000" dirty="0" smtClean="0">
                <a:ea typeface="ＭＳ ゴシック" pitchFamily="49" charset="-128"/>
              </a:rPr>
              <a:t>　　　　　　　　　　　　　　</a:t>
            </a:r>
            <a:r>
              <a:rPr lang="ja-JP" altLang="en-US" sz="2000" dirty="0" smtClean="0"/>
              <a:t>院長　</a:t>
            </a:r>
            <a:r>
              <a:rPr lang="ja-JP" altLang="en-US" sz="2500" b="1" dirty="0" smtClean="0"/>
              <a:t>日髙</a:t>
            </a:r>
            <a:r>
              <a:rPr lang="ja-JP" altLang="en-US" sz="2500" b="1" dirty="0"/>
              <a:t>　淑</a:t>
            </a:r>
            <a:r>
              <a:rPr lang="ja-JP" altLang="en-US" sz="2500" b="1" dirty="0" smtClean="0"/>
              <a:t>晶</a:t>
            </a:r>
            <a:r>
              <a:rPr lang="ja-JP" altLang="en-US" sz="2800" b="1" dirty="0" smtClean="0"/>
              <a:t>　</a:t>
            </a:r>
            <a:r>
              <a:rPr lang="ja-JP" altLang="en-US" sz="2000" dirty="0" smtClean="0"/>
              <a:t>先生</a:t>
            </a:r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437" y="5786939"/>
            <a:ext cx="715604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2000" dirty="0" smtClean="0"/>
              <a:t>     演者：</a:t>
            </a:r>
            <a:r>
              <a:rPr lang="zh-CN" altLang="en-US" sz="2000" dirty="0"/>
              <a:t>医療法人千春会　外山内科</a:t>
            </a:r>
            <a:r>
              <a:rPr lang="zh-CN" altLang="en-US" sz="2000" dirty="0" smtClean="0"/>
              <a:t>神経内</a:t>
            </a:r>
            <a:r>
              <a:rPr lang="ja-JP" altLang="en-US" sz="2000" dirty="0"/>
              <a:t>科　</a:t>
            </a:r>
            <a:endParaRPr lang="en-US" altLang="ja-JP" sz="2000" dirty="0"/>
          </a:p>
          <a:p>
            <a:pPr lvl="0">
              <a:defRPr/>
            </a:pPr>
            <a:r>
              <a:rPr lang="en-US" altLang="ja-JP" sz="2000" dirty="0"/>
              <a:t>                                                   </a:t>
            </a:r>
            <a:r>
              <a:rPr lang="ja-JP" altLang="en-US" sz="2000" dirty="0"/>
              <a:t>院長</a:t>
            </a:r>
            <a:r>
              <a:rPr lang="ja-JP" altLang="en-US" dirty="0"/>
              <a:t>　</a:t>
            </a:r>
            <a:r>
              <a:rPr lang="ja-JP" altLang="en-US" sz="3000" b="1" dirty="0" smtClean="0"/>
              <a:t>外山</a:t>
            </a:r>
            <a:r>
              <a:rPr lang="ja-JP" altLang="en-US" sz="3000" b="1" dirty="0"/>
              <a:t>　博一</a:t>
            </a:r>
            <a:r>
              <a:rPr lang="ja-JP" altLang="en-US" sz="2800" b="1" dirty="0"/>
              <a:t>　</a:t>
            </a:r>
            <a:r>
              <a:rPr lang="ja-JP" altLang="en-US" sz="2000" dirty="0" smtClean="0"/>
              <a:t>先生</a:t>
            </a:r>
            <a:r>
              <a:rPr lang="ja-JP" altLang="en-US" sz="1600" dirty="0">
                <a:solidFill>
                  <a:srgbClr val="000000"/>
                </a:solidFill>
              </a:rPr>
              <a:t>　</a:t>
            </a:r>
            <a:endParaRPr lang="ja-JP" altLang="ja-JP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269690" y="3870599"/>
            <a:ext cx="1128113" cy="35022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ja-JP" altLang="en-US" sz="2800"/>
          </a:p>
        </p:txBody>
      </p:sp>
      <p:sp>
        <p:nvSpPr>
          <p:cNvPr id="22" name="テキスト ボックス 34"/>
          <p:cNvSpPr txBox="1">
            <a:spLocks noChangeArrowheads="1"/>
          </p:cNvSpPr>
          <p:nvPr/>
        </p:nvSpPr>
        <p:spPr bwMode="auto">
          <a:xfrm>
            <a:off x="269690" y="3870598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ja-JP" altLang="en-US" dirty="0" smtClean="0">
                <a:latin typeface="HG創英角ｺﾞｼｯｸUB" pitchFamily="49" charset="-128"/>
                <a:ea typeface="HG創英角ｺﾞｼｯｸUB" pitchFamily="49" charset="-128"/>
              </a:rPr>
              <a:t>  講演</a:t>
            </a:r>
            <a:r>
              <a:rPr lang="en-US" altLang="ja-JP" dirty="0" smtClean="0">
                <a:latin typeface="HG創英角ｺﾞｼｯｸUB" pitchFamily="49" charset="-128"/>
                <a:ea typeface="HG創英角ｺﾞｼｯｸUB" pitchFamily="49" charset="-128"/>
              </a:rPr>
              <a:t>1 </a:t>
            </a:r>
            <a:endParaRPr lang="ja-JP" altLang="en-US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90786" y="9580716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/>
              <a:t>※</a:t>
            </a:r>
            <a:r>
              <a:rPr lang="ja-JP" altLang="en-US" sz="1600" b="1" dirty="0" smtClean="0"/>
              <a:t>当日は情報交換の場（多職種交流の場）を設けさせていただいております。</a:t>
            </a:r>
            <a:endParaRPr kumimoji="1" lang="ja-JP" altLang="en-US" sz="1600" b="1" dirty="0"/>
          </a:p>
        </p:txBody>
      </p:sp>
      <p:pic>
        <p:nvPicPr>
          <p:cNvPr id="1028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75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997" y="9749993"/>
            <a:ext cx="1080120" cy="991586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reflection blurRad="1270000" stA="0" endPos="96000" dist="1270000" dir="5400000" sy="-100000" algn="bl" rotWithShape="0"/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グループ化 4"/>
          <p:cNvGrpSpPr/>
          <p:nvPr/>
        </p:nvGrpSpPr>
        <p:grpSpPr>
          <a:xfrm>
            <a:off x="1007338" y="3222526"/>
            <a:ext cx="5274328" cy="409982"/>
            <a:chOff x="1007338" y="3244592"/>
            <a:chExt cx="4993675" cy="409982"/>
          </a:xfrm>
        </p:grpSpPr>
        <p:sp>
          <p:nvSpPr>
            <p:cNvPr id="23" name="正方形/長方形 22"/>
            <p:cNvSpPr/>
            <p:nvPr/>
          </p:nvSpPr>
          <p:spPr>
            <a:xfrm>
              <a:off x="1007339" y="3244592"/>
              <a:ext cx="4835092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noFill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007338" y="3285242"/>
              <a:ext cx="4993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>
                  <a:latin typeface="HGP教科書体" panose="02020600000000000000" pitchFamily="18" charset="-128"/>
                  <a:ea typeface="HGP教科書体" panose="02020600000000000000" pitchFamily="18" charset="-128"/>
                </a:rPr>
                <a:t>多職種の方々の多数のご参加もお待ちしております。</a:t>
              </a:r>
              <a:endParaRPr kumimoji="1"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endParaRPr>
            </a:p>
          </p:txBody>
        </p:sp>
      </p:grpSp>
      <p:sp>
        <p:nvSpPr>
          <p:cNvPr id="26" name="Rectangle 36"/>
          <p:cNvSpPr>
            <a:spLocks noChangeArrowheads="1"/>
          </p:cNvSpPr>
          <p:nvPr/>
        </p:nvSpPr>
        <p:spPr bwMode="auto">
          <a:xfrm>
            <a:off x="-44428" y="7027231"/>
            <a:ext cx="729944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       座長</a:t>
            </a:r>
            <a:r>
              <a:rPr lang="ja-JP" altLang="en-US" sz="2000" dirty="0">
                <a:ea typeface="ＭＳ ゴシック" pitchFamily="49" charset="-128"/>
              </a:rPr>
              <a:t>：あけぼの</a:t>
            </a:r>
            <a:r>
              <a:rPr lang="ja-JP" altLang="en-US" sz="2000" dirty="0" smtClean="0">
                <a:ea typeface="ＭＳ ゴシック" pitchFamily="49" charset="-128"/>
              </a:rPr>
              <a:t>診療所　　　</a:t>
            </a:r>
            <a:r>
              <a:rPr lang="ja-JP" altLang="en-US" sz="2000" dirty="0" smtClean="0"/>
              <a:t>院長　</a:t>
            </a:r>
            <a:r>
              <a:rPr lang="ja-JP" altLang="en-US" sz="2500" b="1" dirty="0" smtClean="0"/>
              <a:t>國枝　良行</a:t>
            </a:r>
            <a:r>
              <a:rPr lang="ja-JP" altLang="en-US" sz="2800" b="1" dirty="0" smtClean="0"/>
              <a:t>　</a:t>
            </a:r>
            <a:r>
              <a:rPr lang="ja-JP" altLang="en-US" sz="2000" dirty="0" smtClean="0"/>
              <a:t>先生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3497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/>
          </p:nvPr>
        </p:nvSpPr>
        <p:spPr>
          <a:xfrm>
            <a:off x="526733" y="9028931"/>
            <a:ext cx="6674168" cy="1414772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ja-JP" altLang="en-US" sz="2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＜お申し込み・お問い合わせ先＞</a:t>
            </a:r>
            <a:r>
              <a:rPr lang="en-US" altLang="ja-JP" sz="2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2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</a:t>
            </a:r>
            <a:r>
              <a:rPr lang="ja-JP" altLang="en-US" sz="19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武田薬品工業株式会社　宮崎オフィス</a:t>
            </a:r>
            <a:r>
              <a:rPr lang="en-US" altLang="ja-JP" sz="19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19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9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</a:t>
            </a:r>
            <a:r>
              <a:rPr lang="en-US" altLang="ja-JP" sz="2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2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2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0985-22-7058</a:t>
            </a:r>
            <a:br>
              <a:rPr lang="en-US" altLang="ja-JP" sz="2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 </a:t>
            </a:r>
            <a:r>
              <a:rPr lang="en-US" altLang="ja-JP" sz="2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2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2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0985-24-6763</a:t>
            </a:r>
            <a:r>
              <a:rPr lang="ja-JP" altLang="en-US" sz="2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（担当：渡辺）</a:t>
            </a:r>
          </a:p>
        </p:txBody>
      </p:sp>
      <p:sp>
        <p:nvSpPr>
          <p:cNvPr id="3075" name="テキスト ボックス 3"/>
          <p:cNvSpPr txBox="1">
            <a:spLocks noChangeArrowheads="1"/>
          </p:cNvSpPr>
          <p:nvPr/>
        </p:nvSpPr>
        <p:spPr bwMode="auto">
          <a:xfrm>
            <a:off x="405884" y="1350318"/>
            <a:ext cx="6389132" cy="105268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621" tIns="48811" rIns="97621" bIns="4881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b="1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参加申込書（</a:t>
            </a:r>
            <a:r>
              <a:rPr lang="en-US" altLang="ja-JP" b="1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FAX</a:t>
            </a:r>
            <a:r>
              <a:rPr lang="ja-JP" altLang="en-US" b="1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en-US" altLang="ja-JP" b="1" dirty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3000" b="1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FAX</a:t>
            </a:r>
            <a:r>
              <a:rPr lang="ja-JP" altLang="en-US" sz="3000" b="1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3000" b="1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0985-22-7058</a:t>
            </a:r>
            <a:endParaRPr lang="ja-JP" altLang="en-US" sz="150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76" name="テキスト ボックス 9"/>
          <p:cNvSpPr txBox="1">
            <a:spLocks noChangeArrowheads="1"/>
          </p:cNvSpPr>
          <p:nvPr/>
        </p:nvSpPr>
        <p:spPr bwMode="auto">
          <a:xfrm>
            <a:off x="405884" y="863779"/>
            <a:ext cx="6389132" cy="398951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7621" tIns="48811" rIns="97621" bIns="4881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9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申し込み締切日：</a:t>
            </a:r>
            <a:r>
              <a:rPr lang="en-US" altLang="ja-JP" sz="19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2019 </a:t>
            </a:r>
            <a:r>
              <a:rPr lang="ja-JP" altLang="en-US" sz="19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9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9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9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sz="19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05889" y="2563416"/>
            <a:ext cx="6389131" cy="371078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621" tIns="48811" rIns="97621" bIns="48811" anchor="ctr"/>
          <a:lstStyle/>
          <a:p>
            <a:pPr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申し込み方法</a:t>
            </a:r>
          </a:p>
        </p:txBody>
      </p:sp>
      <p:sp>
        <p:nvSpPr>
          <p:cNvPr id="3078" name="テキスト ボックス 12"/>
          <p:cNvSpPr txBox="1">
            <a:spLocks noChangeArrowheads="1"/>
          </p:cNvSpPr>
          <p:nvPr/>
        </p:nvSpPr>
        <p:spPr bwMode="auto">
          <a:xfrm>
            <a:off x="0" y="2934494"/>
            <a:ext cx="7200900" cy="83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621" tIns="48811" rIns="97621" bIns="4881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下記の記入欄に必要事項をご記入の上、</a:t>
            </a:r>
            <a:r>
              <a:rPr lang="en-US" altLang="ja-JP" sz="12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FAX</a:t>
            </a:r>
            <a:r>
              <a:rPr lang="ja-JP" altLang="en-US" sz="12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でお申し込みください。</a:t>
            </a:r>
            <a:endParaRPr lang="en-US" altLang="ja-JP" sz="12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12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2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個人情報の取り扱いについて：氏名、連絡先等の個人情報は、本セミナーの運営に関する以外の目的に使用いたしません。また、個人情報は第三者への開示はいたしません。</a:t>
            </a:r>
          </a:p>
        </p:txBody>
      </p:sp>
      <p:sp>
        <p:nvSpPr>
          <p:cNvPr id="3079" name="正方形/長方形 5"/>
          <p:cNvSpPr>
            <a:spLocks noChangeArrowheads="1"/>
          </p:cNvSpPr>
          <p:nvPr/>
        </p:nvSpPr>
        <p:spPr bwMode="auto">
          <a:xfrm>
            <a:off x="0" y="49881"/>
            <a:ext cx="7200900" cy="72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621" tIns="48811" rIns="97621" bIns="4881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宮崎地域医療</a:t>
            </a:r>
            <a:r>
              <a:rPr lang="zh-TW" altLang="en-US" sz="2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講演会</a:t>
            </a:r>
            <a:r>
              <a:rPr lang="en-US" altLang="ja-JP" sz="18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~</a:t>
            </a:r>
            <a:r>
              <a:rPr lang="ja-JP" altLang="en-US" sz="18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認知症と睡眠障害</a:t>
            </a:r>
            <a:r>
              <a:rPr lang="en-US" altLang="ja-JP" sz="18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~</a:t>
            </a:r>
            <a:r>
              <a:rPr lang="ja-JP" altLang="en-US" sz="18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800" b="1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5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2019.3.1</a:t>
            </a:r>
            <a:r>
              <a:rPr lang="ja-JP" altLang="en-US" sz="15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5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19</a:t>
            </a:r>
            <a:r>
              <a:rPr lang="ja-JP" altLang="en-US" sz="15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5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00~</a:t>
            </a:r>
            <a:r>
              <a:rPr lang="ja-JP" altLang="en-US" sz="15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宮崎観光ホテル西館</a:t>
            </a:r>
            <a:r>
              <a:rPr lang="en-US" altLang="ja-JP" sz="15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8F</a:t>
            </a:r>
            <a:r>
              <a:rPr lang="ja-JP" altLang="en-US" sz="15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ブリリアントホール</a:t>
            </a:r>
            <a:endParaRPr lang="zh-TW" altLang="en-US" sz="15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900782"/>
              </p:ext>
            </p:extLst>
          </p:nvPr>
        </p:nvGraphicFramePr>
        <p:xfrm>
          <a:off x="46674" y="3927626"/>
          <a:ext cx="6887527" cy="4976969"/>
        </p:xfrm>
        <a:graphic>
          <a:graphicData uri="http://schemas.openxmlformats.org/drawingml/2006/table">
            <a:tbl>
              <a:tblPr firstRow="1" bandRow="1"/>
              <a:tblGrid>
                <a:gridCol w="373508"/>
                <a:gridCol w="1760746"/>
                <a:gridCol w="1843016"/>
                <a:gridCol w="1455013"/>
                <a:gridCol w="1455244"/>
              </a:tblGrid>
              <a:tr h="35660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ご施設名</a:t>
                      </a:r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職種</a:t>
                      </a:r>
                      <a:endParaRPr kumimoji="1" lang="en-US" altLang="ja-JP" sz="17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例：看護師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ご連絡先（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en-US" altLang="ja-JP" sz="12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代表者のみ</a:t>
                      </a:r>
                      <a:endParaRPr kumimoji="1" lang="ja-JP" altLang="en-US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5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お名前</a:t>
                      </a:r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276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①</a:t>
                      </a:r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kumimoji="1" lang="ja-JP" altLang="en-US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43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276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②</a:t>
                      </a:r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kumimoji="1" lang="ja-JP" altLang="en-US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endParaRPr kumimoji="1" lang="ja-JP" altLang="en-US" sz="1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1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276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③</a:t>
                      </a:r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kumimoji="1" lang="ja-JP" altLang="en-US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endParaRPr kumimoji="1" lang="ja-JP" altLang="en-US" sz="1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1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276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④</a:t>
                      </a:r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kumimoji="1" lang="ja-JP" altLang="en-US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endParaRPr kumimoji="1" lang="ja-JP" altLang="en-US" sz="1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1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816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⑤</a:t>
                      </a:r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kumimoji="1" lang="ja-JP" altLang="en-US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endParaRPr kumimoji="1" lang="ja-JP" altLang="en-US" sz="1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981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45" marR="91445" marT="45732" marB="45732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kumimoji="1" lang="ja-JP" altLang="en-US" sz="17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7" marR="96017" marT="52386" marB="52386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45" marR="91445" marT="45732" marB="45732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45" marR="91445" marT="45732" marB="45732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45" marR="91445" marT="45732" marB="457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13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4322</TotalTime>
  <Words>221</Words>
  <Application>Microsoft Office PowerPoint</Application>
  <PresentationFormat>ユーザー設定</PresentationFormat>
  <Paragraphs>51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標準デザイン</vt:lpstr>
      <vt:lpstr>PowerPoint プレゼンテーション</vt:lpstr>
      <vt:lpstr>　　＜お申し込み・お問い合わせ先＞ 　　 武田薬品工業株式会社　宮崎オフィス 　　　　　　FAX：0985-22-7058 　　　　　 TEL：0985-24-6763　（担当：渡辺）</vt:lpstr>
    </vt:vector>
  </TitlesOfParts>
  <Company>武田薬品工業株式会社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医薬営業本部</dc:creator>
  <cp:lastModifiedBy>電子カルテ利用者01</cp:lastModifiedBy>
  <cp:revision>286</cp:revision>
  <cp:lastPrinted>2019-01-23T06:51:01Z</cp:lastPrinted>
  <dcterms:created xsi:type="dcterms:W3CDTF">2005-08-11T02:31:48Z</dcterms:created>
  <dcterms:modified xsi:type="dcterms:W3CDTF">2019-02-02T00:04:44Z</dcterms:modified>
</cp:coreProperties>
</file>