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</p:sldIdLst>
  <p:sldSz cx="6858000" cy="9144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D8EEC0"/>
    <a:srgbClr val="F5DFF1"/>
    <a:srgbClr val="FF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9" d="100"/>
          <a:sy n="89" d="100"/>
        </p:scale>
        <p:origin x="-3138" y="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39916"/>
            <a:ext cx="5829300" cy="196068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7289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7547C-A8EE-49FF-A113-050242E89AB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6E117-7EC2-4796-A6C9-9069D14C596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66346"/>
            <a:ext cx="1543050" cy="7801708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66346"/>
            <a:ext cx="4476750" cy="7801708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CEADA-0354-4A0A-9B4E-A306D445673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B77A4-9512-47C2-9E47-5136BD7CD69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338" y="5876193"/>
            <a:ext cx="5829300" cy="181561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338" y="3875943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8BF2D-CDEA-4C4D-B569-8C13A5097BA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4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4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4EE9F-1371-49F7-BD3B-A8D9C985864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047143"/>
            <a:ext cx="3030538" cy="85285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2899997"/>
            <a:ext cx="3030538" cy="52680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4564" y="2047143"/>
            <a:ext cx="3030537" cy="85285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4564" y="2899997"/>
            <a:ext cx="3030537" cy="52680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1DFF5-D425-40FE-823D-CEBF8141800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29914-A5C8-4E98-9289-7F347D17796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423EB-63F1-493F-9CD3-52DFFAA7AB4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3416"/>
            <a:ext cx="2255838" cy="15503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8" y="363416"/>
            <a:ext cx="3833812" cy="78046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0" y="1913792"/>
            <a:ext cx="2255838" cy="62542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73699-8253-4924-9415-8167EBC3410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61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613" y="817685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613" y="7156938"/>
            <a:ext cx="4114800" cy="1072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F7D75-2499-4050-8504-654B0FE13F1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346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4" tIns="47892" rIns="95784" bIns="478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3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4" tIns="47892" rIns="95784" bIns="478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316"/>
            <a:ext cx="1600200" cy="63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4" tIns="47892" rIns="95784" bIns="47892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316"/>
            <a:ext cx="2171700" cy="63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4" tIns="47892" rIns="95784" bIns="47892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316"/>
            <a:ext cx="1600200" cy="63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4" tIns="47892" rIns="95784" bIns="47892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A1248D-C586-41F0-B757-DE0CBC9A6739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57263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57263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defTabSz="957263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defTabSz="957263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defTabSz="957263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defTabSz="957263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defTabSz="957263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defTabSz="957263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defTabSz="957263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58775" indent="-358775" algn="l" defTabSz="957263" rtl="0" eaLnBrk="0" fontAlgn="base" hangingPunct="0">
        <a:spcBef>
          <a:spcPct val="20000"/>
        </a:spcBef>
        <a:spcAft>
          <a:spcPct val="0"/>
        </a:spcAft>
        <a:buChar char="•"/>
        <a:defRPr kumimoji="1" sz="3400">
          <a:solidFill>
            <a:schemeClr val="tx1"/>
          </a:solidFill>
          <a:latin typeface="+mn-lt"/>
          <a:ea typeface="+mn-ea"/>
          <a:cs typeface="+mn-cs"/>
        </a:defRPr>
      </a:lvl1pPr>
      <a:lvl2pPr marL="777875" indent="-298450" algn="l" defTabSz="957263" rtl="0" eaLnBrk="0" fontAlgn="base" hangingPunct="0">
        <a:spcBef>
          <a:spcPct val="20000"/>
        </a:spcBef>
        <a:spcAft>
          <a:spcPct val="0"/>
        </a:spcAft>
        <a:buChar char="–"/>
        <a:defRPr kumimoji="1" sz="2900">
          <a:solidFill>
            <a:schemeClr val="tx1"/>
          </a:solidFill>
          <a:latin typeface="+mn-lt"/>
          <a:ea typeface="+mn-ea"/>
        </a:defRPr>
      </a:lvl2pPr>
      <a:lvl3pPr marL="1196975" indent="-239713" algn="l" defTabSz="957263" rtl="0" eaLnBrk="0" fontAlgn="base" hangingPunct="0">
        <a:spcBef>
          <a:spcPct val="20000"/>
        </a:spcBef>
        <a:spcAft>
          <a:spcPct val="0"/>
        </a:spcAft>
        <a:buChar char="•"/>
        <a:defRPr kumimoji="1" sz="2500">
          <a:solidFill>
            <a:schemeClr val="tx1"/>
          </a:solidFill>
          <a:latin typeface="+mn-lt"/>
          <a:ea typeface="+mn-ea"/>
        </a:defRPr>
      </a:lvl3pPr>
      <a:lvl4pPr marL="1676400" indent="-239713" algn="l" defTabSz="957263" rtl="0" eaLnBrk="0" fontAlgn="base" hangingPunct="0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+mn-ea"/>
        </a:defRPr>
      </a:lvl4pPr>
      <a:lvl5pPr marL="2154238" indent="-238125" algn="l" defTabSz="957263" rtl="0" eaLnBrk="0" fontAlgn="base" hangingPunct="0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  <a:ea typeface="+mn-ea"/>
        </a:defRPr>
      </a:lvl5pPr>
      <a:lvl6pPr marL="2611438" indent="-238125" algn="l" defTabSz="957263" rtl="0" fontAlgn="base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  <a:ea typeface="+mn-ea"/>
        </a:defRPr>
      </a:lvl6pPr>
      <a:lvl7pPr marL="3068638" indent="-238125" algn="l" defTabSz="957263" rtl="0" fontAlgn="base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  <a:ea typeface="+mn-ea"/>
        </a:defRPr>
      </a:lvl7pPr>
      <a:lvl8pPr marL="3525838" indent="-238125" algn="l" defTabSz="957263" rtl="0" fontAlgn="base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  <a:ea typeface="+mn-ea"/>
        </a:defRPr>
      </a:lvl8pPr>
      <a:lvl9pPr marL="3983038" indent="-238125" algn="l" defTabSz="957263" rtl="0" fontAlgn="base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2" descr="002.jpg"/>
          <p:cNvPicPr>
            <a:picLocks noChangeAspect="1"/>
          </p:cNvPicPr>
          <p:nvPr/>
        </p:nvPicPr>
        <p:blipFill>
          <a:blip r:embed="rId2" cstate="print"/>
          <a:srcRect b="16562"/>
          <a:stretch>
            <a:fillRect/>
          </a:stretch>
        </p:blipFill>
        <p:spPr bwMode="auto">
          <a:xfrm>
            <a:off x="0" y="0"/>
            <a:ext cx="6880225" cy="914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324544"/>
            <a:ext cx="6858000" cy="1524000"/>
          </a:xfrm>
        </p:spPr>
        <p:txBody>
          <a:bodyPr>
            <a:normAutofit fontScale="90000"/>
          </a:bodyPr>
          <a:lstStyle/>
          <a:p>
            <a:r>
              <a:rPr lang="en-US" altLang="ja-JP" sz="2800" b="1" cap="all" dirty="0" smtClean="0">
                <a:ln w="900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/>
            </a:r>
            <a:br>
              <a:rPr lang="en-US" altLang="ja-JP" sz="2800" b="1" cap="all" dirty="0" smtClean="0">
                <a:ln w="900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r>
              <a:rPr lang="ja-JP" altLang="en-US" sz="3600" b="1" cap="all" smtClean="0">
                <a:ln w="900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宮崎市郡在宅医会</a:t>
            </a:r>
            <a:r>
              <a:rPr lang="ja-JP" altLang="en-US" sz="3600" b="1" cap="all" dirty="0" smtClean="0">
                <a:ln w="900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学術講演会</a:t>
            </a:r>
            <a:r>
              <a:rPr lang="en-US" altLang="ja-JP" sz="2800" b="1" cap="all" dirty="0" smtClean="0">
                <a:ln w="900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/>
            </a:r>
            <a:br>
              <a:rPr lang="en-US" altLang="ja-JP" sz="2800" b="1" cap="all" dirty="0" smtClean="0">
                <a:ln w="900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r>
              <a:rPr lang="ja-JP" altLang="en-US" sz="2200" b="1" cap="all" dirty="0" smtClean="0">
                <a:ln w="900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～在宅医療の実践～</a:t>
            </a:r>
            <a:r>
              <a:rPr lang="en-US" altLang="ja-JP" sz="2200" b="1" cap="all" dirty="0" smtClean="0">
                <a:ln w="900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/>
            </a:r>
            <a:br>
              <a:rPr lang="en-US" altLang="ja-JP" sz="2200" b="1" cap="all" dirty="0" smtClean="0">
                <a:ln w="900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endParaRPr kumimoji="1" lang="ja-JP" altLang="en-US" sz="2200" b="1" cap="all" dirty="0">
              <a:ln w="9000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0648" y="1281118"/>
            <a:ext cx="6336704" cy="1656184"/>
          </a:xfrm>
        </p:spPr>
        <p:txBody>
          <a:bodyPr>
            <a:noAutofit/>
          </a:bodyPr>
          <a:lstStyle/>
          <a:p>
            <a:pPr>
              <a:buNone/>
            </a:pPr>
            <a:endParaRPr lang="ja-JP" altLang="ja-JP" sz="14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None/>
            </a:pPr>
            <a:endParaRPr kumimoji="1" lang="ja-JP" altLang="en-US" sz="14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255116" y="1180585"/>
            <a:ext cx="6408711" cy="1107110"/>
          </a:xfrm>
          <a:prstGeom prst="roundRect">
            <a:avLst/>
          </a:prstGeom>
          <a:solidFill>
            <a:schemeClr val="bg1">
              <a:alpha val="80000"/>
            </a:schemeClr>
          </a:solidFill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1900">
              <a:solidFill>
                <a:srgbClr val="FFFFFF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71761" y="1180585"/>
            <a:ext cx="6325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000" b="1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日時：</a:t>
            </a:r>
            <a:r>
              <a:rPr lang="en-US" altLang="ja-JP" sz="2000" b="1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2018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</a:t>
            </a:r>
            <a:r>
              <a:rPr lang="en-US" altLang="ja-JP" sz="2400" b="1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10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月</a:t>
            </a:r>
            <a:r>
              <a:rPr lang="en-US" altLang="ja-JP" sz="2400" b="1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13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日（土）</a:t>
            </a:r>
            <a:r>
              <a:rPr lang="en-US" altLang="ja-JP" sz="2000" b="1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17:45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～</a:t>
            </a:r>
            <a:r>
              <a:rPr lang="en-US" altLang="ja-JP" sz="2000" b="1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19:30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000" b="1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場所：</a:t>
            </a:r>
            <a:r>
              <a:rPr lang="en-US" altLang="ja-JP" sz="2000" b="1" dirty="0" err="1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MRTmicc</a:t>
            </a:r>
            <a:r>
              <a:rPr lang="en-US" altLang="ja-JP" sz="2000" b="1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2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階「</a:t>
            </a:r>
            <a:r>
              <a:rPr lang="ja-JP" altLang="en-US" sz="20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ダイヤモンド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ホール」</a:t>
            </a:r>
            <a:endParaRPr lang="en-US" altLang="ja-JP" sz="2000" b="1" dirty="0" smtClean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0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</a:t>
            </a:r>
            <a:r>
              <a:rPr lang="ja-JP" altLang="en-US" sz="2000" b="1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       </a:t>
            </a:r>
            <a:r>
              <a:rPr lang="ja-JP" altLang="en-US" sz="1600" b="1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住所：宮崎市</a:t>
            </a:r>
            <a:r>
              <a:rPr lang="ja-JP" altLang="en-US" sz="16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橘通西</a:t>
            </a:r>
            <a:r>
              <a:rPr lang="en-US" altLang="ja-JP" sz="16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4</a:t>
            </a:r>
            <a:r>
              <a:rPr lang="ja-JP" altLang="en-US" sz="16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丁目</a:t>
            </a:r>
            <a:r>
              <a:rPr lang="en-US" altLang="ja-JP" sz="16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6</a:t>
            </a:r>
            <a:r>
              <a:rPr lang="ja-JP" altLang="en-US" sz="16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番</a:t>
            </a:r>
            <a:r>
              <a:rPr lang="en-US" altLang="ja-JP" sz="16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3</a:t>
            </a:r>
            <a:r>
              <a:rPr lang="ja-JP" altLang="en-US" sz="16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号</a:t>
            </a:r>
            <a:endParaRPr lang="en-US" altLang="ja-JP" sz="1600" b="1" dirty="0" smtClean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z="1600" b="1" dirty="0" smtClean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37482" y="7884368"/>
            <a:ext cx="5887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kern="100" dirty="0" smtClean="0">
                <a:solidFill>
                  <a:srgbClr val="000000"/>
                </a:solidFill>
                <a:ea typeface="Meiryo UI"/>
              </a:rPr>
              <a:t>※</a:t>
            </a:r>
            <a:r>
              <a:rPr lang="ja-JP" altLang="en-US" sz="1200" kern="100" dirty="0" smtClean="0">
                <a:solidFill>
                  <a:srgbClr val="000000"/>
                </a:solidFill>
                <a:ea typeface="Meiryo UI"/>
              </a:rPr>
              <a:t>講演会</a:t>
            </a:r>
            <a:r>
              <a:rPr lang="ja-JP" altLang="ja-JP" sz="1200" kern="100" dirty="0" smtClean="0">
                <a:solidFill>
                  <a:srgbClr val="000000"/>
                </a:solidFill>
                <a:ea typeface="Meiryo UI"/>
              </a:rPr>
              <a:t>終了後、情報交換会</a:t>
            </a:r>
            <a:r>
              <a:rPr lang="ja-JP" altLang="en-US" sz="1200" kern="100" dirty="0" smtClean="0">
                <a:solidFill>
                  <a:srgbClr val="000000"/>
                </a:solidFill>
                <a:ea typeface="Meiryo UI"/>
              </a:rPr>
              <a:t>（多職種交流の場）</a:t>
            </a:r>
            <a:r>
              <a:rPr lang="ja-JP" altLang="ja-JP" sz="1200" kern="100" dirty="0" smtClean="0">
                <a:solidFill>
                  <a:srgbClr val="000000"/>
                </a:solidFill>
                <a:ea typeface="Meiryo UI"/>
              </a:rPr>
              <a:t>を</a:t>
            </a:r>
            <a:r>
              <a:rPr lang="ja-JP" altLang="en-US" sz="1200" kern="100" dirty="0" smtClean="0">
                <a:solidFill>
                  <a:srgbClr val="000000"/>
                </a:solidFill>
                <a:ea typeface="Meiryo UI"/>
              </a:rPr>
              <a:t>ご用意させて頂いております。</a:t>
            </a:r>
            <a:endParaRPr lang="en-US" altLang="ja-JP" sz="1200" kern="100" dirty="0" smtClean="0">
              <a:solidFill>
                <a:srgbClr val="000000"/>
              </a:solidFill>
              <a:ea typeface="Meiryo U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200" kern="100" dirty="0">
                <a:solidFill>
                  <a:srgbClr val="000000"/>
                </a:solidFill>
                <a:ea typeface="Meiryo UI"/>
              </a:rPr>
              <a:t>　</a:t>
            </a:r>
            <a:r>
              <a:rPr lang="ja-JP" altLang="en-US" sz="1200" kern="100" dirty="0" smtClean="0">
                <a:solidFill>
                  <a:srgbClr val="000000"/>
                </a:solidFill>
                <a:ea typeface="Meiryo UI"/>
              </a:rPr>
              <a:t>多職種の方の多数のご参加をお待ちしています。</a:t>
            </a:r>
            <a:endParaRPr lang="en-US" altLang="ja-JP" sz="1200" kern="100" dirty="0" smtClean="0">
              <a:solidFill>
                <a:srgbClr val="000000"/>
              </a:solidFill>
              <a:ea typeface="Meiryo U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kern="100" dirty="0" smtClean="0">
                <a:solidFill>
                  <a:srgbClr val="000000"/>
                </a:solidFill>
                <a:ea typeface="Meiryo UI"/>
              </a:rPr>
              <a:t>※</a:t>
            </a:r>
            <a:r>
              <a:rPr lang="ja-JP" altLang="en-US" sz="1200" kern="100" dirty="0" smtClean="0">
                <a:solidFill>
                  <a:srgbClr val="000000"/>
                </a:solidFill>
                <a:ea typeface="Meiryo UI"/>
              </a:rPr>
              <a:t>日本医師会生涯教育講座 カリキュラムコード</a:t>
            </a:r>
            <a:r>
              <a:rPr lang="en-US" altLang="ja-JP" sz="1200" kern="100" dirty="0" smtClean="0">
                <a:solidFill>
                  <a:srgbClr val="000000"/>
                </a:solidFill>
                <a:ea typeface="Meiryo UI"/>
              </a:rPr>
              <a:t>0.5</a:t>
            </a:r>
            <a:r>
              <a:rPr lang="ja-JP" altLang="en-US" sz="1200" kern="100" dirty="0" smtClean="0">
                <a:solidFill>
                  <a:srgbClr val="000000"/>
                </a:solidFill>
                <a:ea typeface="Meiryo UI"/>
              </a:rPr>
              <a:t>単位 </a:t>
            </a:r>
            <a:r>
              <a:rPr lang="en-US" altLang="ja-JP" sz="1200" kern="100" dirty="0" smtClean="0">
                <a:solidFill>
                  <a:srgbClr val="000000"/>
                </a:solidFill>
                <a:ea typeface="Meiryo UI"/>
              </a:rPr>
              <a:t>65:</a:t>
            </a:r>
            <a:r>
              <a:rPr lang="ja-JP" altLang="en-US" sz="1200" kern="100" dirty="0" smtClean="0">
                <a:solidFill>
                  <a:srgbClr val="000000"/>
                </a:solidFill>
                <a:ea typeface="Meiryo UI"/>
              </a:rPr>
              <a:t>排尿障害（尿失禁・排尿困難）</a:t>
            </a:r>
            <a:endParaRPr lang="en-US" altLang="ja-JP" sz="1200" kern="100" dirty="0" smtClean="0">
              <a:solidFill>
                <a:srgbClr val="000000"/>
              </a:solidFill>
              <a:ea typeface="Meiryo U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200" kern="100" dirty="0">
                <a:solidFill>
                  <a:srgbClr val="000000"/>
                </a:solidFill>
                <a:ea typeface="Meiryo UI"/>
              </a:rPr>
              <a:t>　</a:t>
            </a:r>
            <a:r>
              <a:rPr lang="ja-JP" altLang="en-US" sz="1200" kern="100" dirty="0" smtClean="0">
                <a:solidFill>
                  <a:srgbClr val="000000"/>
                </a:solidFill>
                <a:ea typeface="Meiryo UI"/>
              </a:rPr>
              <a:t>　</a:t>
            </a:r>
            <a:r>
              <a:rPr lang="en-US" altLang="ja-JP" sz="1200" kern="100" dirty="0" smtClean="0">
                <a:solidFill>
                  <a:srgbClr val="000000"/>
                </a:solidFill>
                <a:ea typeface="Meiryo UI"/>
              </a:rPr>
              <a:t>1</a:t>
            </a:r>
            <a:r>
              <a:rPr lang="ja-JP" altLang="en-US" sz="1200" kern="100" dirty="0" smtClean="0">
                <a:solidFill>
                  <a:srgbClr val="000000"/>
                </a:solidFill>
                <a:ea typeface="Meiryo UI"/>
              </a:rPr>
              <a:t>単位 </a:t>
            </a:r>
            <a:r>
              <a:rPr lang="en-US" altLang="ja-JP" sz="1200" kern="100" dirty="0" smtClean="0">
                <a:solidFill>
                  <a:srgbClr val="000000"/>
                </a:solidFill>
                <a:ea typeface="Meiryo UI"/>
              </a:rPr>
              <a:t>80</a:t>
            </a:r>
            <a:r>
              <a:rPr lang="en-US" altLang="ja-JP" sz="1200" kern="100" dirty="0">
                <a:solidFill>
                  <a:srgbClr val="000000"/>
                </a:solidFill>
                <a:ea typeface="Meiryo UI"/>
              </a:rPr>
              <a:t>:</a:t>
            </a:r>
            <a:r>
              <a:rPr lang="ja-JP" altLang="en-US" sz="1200" kern="100" dirty="0" smtClean="0">
                <a:solidFill>
                  <a:srgbClr val="000000"/>
                </a:solidFill>
                <a:ea typeface="Meiryo UI"/>
              </a:rPr>
              <a:t>在宅医療 を申請しております。</a:t>
            </a:r>
            <a:endParaRPr lang="ja-JP" altLang="en-US" sz="1200" dirty="0">
              <a:solidFill>
                <a:srgbClr val="00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16631" y="8676456"/>
            <a:ext cx="66856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4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共催</a:t>
            </a:r>
            <a:r>
              <a:rPr lang="ja-JP" altLang="en-US" sz="1400" b="1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：宮崎市郡在宅医会（通称：宮崎在宅ドクターネット）アステラス製薬株式会社</a:t>
            </a:r>
            <a:endParaRPr lang="en-US" altLang="ja-JP" sz="1400" b="1" dirty="0" smtClean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1600" b="1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 </a:t>
            </a:r>
            <a:endParaRPr lang="ja-JP" altLang="en-US" sz="1600" b="1" dirty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87408" y="2371110"/>
            <a:ext cx="5705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【</a:t>
            </a:r>
            <a:r>
              <a:rPr lang="ja-JP" altLang="en-US" b="1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開会の辞</a:t>
            </a:r>
            <a:r>
              <a:rPr lang="en-US" altLang="ja-JP" b="1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】 </a:t>
            </a:r>
            <a:r>
              <a:rPr lang="ja-JP" altLang="en-US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b="1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宮崎市郡医師会　会長　川名 隆司　先生　</a:t>
            </a:r>
            <a:endParaRPr lang="en-US" altLang="ja-JP" b="1" dirty="0" smtClean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37482" y="4427984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z="1600" b="1" dirty="0" smtClean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5" name="角丸四角形 4"/>
          <p:cNvSpPr/>
          <p:nvPr/>
        </p:nvSpPr>
        <p:spPr bwMode="auto">
          <a:xfrm>
            <a:off x="102093" y="2740442"/>
            <a:ext cx="6700221" cy="5071918"/>
          </a:xfrm>
          <a:prstGeom prst="roundRect">
            <a:avLst/>
          </a:prstGeom>
          <a:solidFill>
            <a:schemeClr val="bg1"/>
          </a:solidFill>
          <a:ln w="508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【</a:t>
            </a:r>
            <a:r>
              <a:rPr kumimoji="1" lang="ja-JP" altLang="en-US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講演</a:t>
            </a:r>
            <a:r>
              <a:rPr kumimoji="1" lang="en-US" altLang="ja-JP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1】 </a:t>
            </a:r>
            <a:r>
              <a:rPr lang="en-US" altLang="ja-JP" sz="1400" dirty="0" smtClean="0">
                <a:latin typeface="Arial" charset="0"/>
                <a:ea typeface="ＭＳ Ｐゴシック" pitchFamily="50" charset="-128"/>
              </a:rPr>
              <a:t>17</a:t>
            </a:r>
            <a:r>
              <a:rPr kumimoji="1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:50</a:t>
            </a: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～</a:t>
            </a:r>
            <a:r>
              <a:rPr kumimoji="1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18:30</a:t>
            </a:r>
          </a:p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900" dirty="0" smtClean="0">
                <a:latin typeface="Arial" charset="0"/>
                <a:ea typeface="ＭＳ Ｐゴシック" pitchFamily="50" charset="-128"/>
              </a:rPr>
              <a:t>　　　　　　座長：あけぼの診療所</a:t>
            </a:r>
            <a:endParaRPr lang="en-US" altLang="ja-JP" sz="1900" dirty="0" smtClean="0">
              <a:latin typeface="Arial" charset="0"/>
              <a:ea typeface="ＭＳ Ｐゴシック" pitchFamily="50" charset="-128"/>
            </a:endParaRPr>
          </a:p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　</a:t>
            </a:r>
            <a:r>
              <a:rPr kumimoji="1" lang="ja-JP" altLang="en-US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　　　　　　　　　　　院長　</a:t>
            </a:r>
            <a:r>
              <a: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國枝　良行</a:t>
            </a:r>
            <a:r>
              <a:rPr kumimoji="1" lang="ja-JP" altLang="en-US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　先生</a:t>
            </a:r>
            <a:endParaRPr kumimoji="1" lang="en-US" altLang="ja-JP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000" dirty="0" smtClean="0">
                <a:latin typeface="Arial" charset="0"/>
                <a:ea typeface="ＭＳ Ｐゴシック" pitchFamily="50" charset="-128"/>
              </a:rPr>
              <a:t>『</a:t>
            </a:r>
            <a:r>
              <a:rPr lang="ja-JP" altLang="en-US" sz="2000" dirty="0" smtClean="0">
                <a:latin typeface="Arial" charset="0"/>
                <a:ea typeface="ＭＳ Ｐゴシック" pitchFamily="50" charset="-128"/>
              </a:rPr>
              <a:t>在宅医療における高齢者排尿管理のポイント</a:t>
            </a:r>
            <a:r>
              <a:rPr lang="en-US" altLang="ja-JP" sz="2000" dirty="0" smtClean="0">
                <a:latin typeface="Arial" charset="0"/>
                <a:ea typeface="ＭＳ Ｐゴシック" pitchFamily="50" charset="-128"/>
              </a:rPr>
              <a:t>』</a:t>
            </a:r>
            <a:r>
              <a:rPr lang="ja-JP" altLang="en-US" sz="2000" dirty="0" smtClean="0">
                <a:latin typeface="Arial" charset="0"/>
                <a:ea typeface="ＭＳ Ｐゴシック" pitchFamily="50" charset="-128"/>
              </a:rPr>
              <a:t>（仮題）　</a:t>
            </a:r>
            <a:r>
              <a:rPr lang="ja-JP" altLang="en-US" sz="2400" dirty="0" smtClean="0">
                <a:latin typeface="Arial" charset="0"/>
                <a:ea typeface="ＭＳ Ｐゴシック" pitchFamily="50" charset="-128"/>
              </a:rPr>
              <a:t>　　　　　　　　　　　　　　　</a:t>
            </a:r>
            <a:endParaRPr kumimoji="1" lang="en-US" altLang="ja-JP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900" dirty="0" smtClean="0">
                <a:latin typeface="Arial" charset="0"/>
                <a:ea typeface="ＭＳ Ｐゴシック" pitchFamily="50" charset="-128"/>
              </a:rPr>
              <a:t>　　　　　　</a:t>
            </a:r>
            <a:r>
              <a:rPr lang="ja-JP" altLang="en-US" sz="2000" dirty="0" smtClean="0">
                <a:latin typeface="Arial" charset="0"/>
                <a:ea typeface="ＭＳ Ｐゴシック" pitchFamily="50" charset="-128"/>
              </a:rPr>
              <a:t>演者：村岡泌尿器科内科</a:t>
            </a:r>
            <a:endParaRPr lang="en-US" altLang="ja-JP" sz="2000" dirty="0" smtClean="0">
              <a:latin typeface="Arial" charset="0"/>
              <a:ea typeface="ＭＳ Ｐゴシック" pitchFamily="50" charset="-128"/>
            </a:endParaRPr>
          </a:p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　</a:t>
            </a:r>
            <a:r>
              <a:rPr kumimoji="1" lang="ja-JP" altLang="en-US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　　　　　　　　　　　院長　</a:t>
            </a:r>
            <a:r>
              <a:rPr kumimoji="1" lang="ja-JP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村岡　敬介</a:t>
            </a:r>
            <a:r>
              <a:rPr kumimoji="1" lang="ja-JP" altLang="en-US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　先生</a:t>
            </a:r>
            <a:endParaRPr kumimoji="1" lang="en-US" altLang="ja-JP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000" dirty="0" smtClean="0">
                <a:latin typeface="Arial" charset="0"/>
                <a:ea typeface="ＭＳ Ｐゴシック" pitchFamily="50" charset="-128"/>
              </a:rPr>
              <a:t>【</a:t>
            </a:r>
            <a:r>
              <a:rPr lang="ja-JP" altLang="en-US" sz="2000" dirty="0" smtClean="0">
                <a:latin typeface="Arial" charset="0"/>
                <a:ea typeface="ＭＳ Ｐゴシック" pitchFamily="50" charset="-128"/>
              </a:rPr>
              <a:t>講演</a:t>
            </a:r>
            <a:r>
              <a:rPr lang="en-US" altLang="ja-JP" sz="2000" dirty="0" smtClean="0">
                <a:latin typeface="Arial" charset="0"/>
                <a:ea typeface="ＭＳ Ｐゴシック" pitchFamily="50" charset="-128"/>
              </a:rPr>
              <a:t>2】</a:t>
            </a:r>
            <a:r>
              <a:rPr lang="en-US" altLang="ja-JP" sz="1400" dirty="0" smtClean="0">
                <a:latin typeface="Arial" charset="0"/>
                <a:ea typeface="ＭＳ Ｐゴシック" pitchFamily="50" charset="-128"/>
              </a:rPr>
              <a:t>18:30</a:t>
            </a:r>
            <a:r>
              <a:rPr lang="ja-JP" altLang="en-US" sz="1400" dirty="0" smtClean="0">
                <a:latin typeface="Arial" charset="0"/>
                <a:ea typeface="ＭＳ Ｐゴシック" pitchFamily="50" charset="-128"/>
              </a:rPr>
              <a:t>～</a:t>
            </a:r>
            <a:r>
              <a:rPr lang="en-US" altLang="ja-JP" sz="1400" dirty="0" smtClean="0">
                <a:latin typeface="Arial" charset="0"/>
                <a:ea typeface="ＭＳ Ｐゴシック" pitchFamily="50" charset="-128"/>
              </a:rPr>
              <a:t>19:30</a:t>
            </a:r>
          </a:p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　　　　　　座長：外山内科神経内科医院</a:t>
            </a:r>
            <a:endParaRPr kumimoji="1" lang="en-US" altLang="ja-JP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900" dirty="0">
                <a:latin typeface="Arial" charset="0"/>
                <a:ea typeface="ＭＳ Ｐゴシック" pitchFamily="50" charset="-128"/>
              </a:rPr>
              <a:t>　</a:t>
            </a:r>
            <a:r>
              <a:rPr lang="ja-JP" altLang="en-US" sz="1900" dirty="0" smtClean="0">
                <a:latin typeface="Arial" charset="0"/>
                <a:ea typeface="ＭＳ Ｐゴシック" pitchFamily="50" charset="-128"/>
              </a:rPr>
              <a:t>　　　　　　　　　　　院長　</a:t>
            </a:r>
            <a:r>
              <a:rPr lang="ja-JP" altLang="en-US" sz="2400" dirty="0" smtClean="0">
                <a:latin typeface="Arial" charset="0"/>
                <a:ea typeface="ＭＳ Ｐゴシック" pitchFamily="50" charset="-128"/>
              </a:rPr>
              <a:t>外山　博一</a:t>
            </a:r>
            <a:r>
              <a:rPr lang="ja-JP" altLang="en-US" sz="1900" dirty="0" smtClean="0">
                <a:latin typeface="Arial" charset="0"/>
                <a:ea typeface="ＭＳ Ｐゴシック" pitchFamily="50" charset="-128"/>
              </a:rPr>
              <a:t>　先生</a:t>
            </a:r>
            <a:endParaRPr lang="en-US" altLang="ja-JP" sz="1900" dirty="0" smtClean="0">
              <a:latin typeface="Arial" charset="0"/>
              <a:ea typeface="ＭＳ Ｐゴシック" pitchFamily="50" charset="-128"/>
            </a:endParaRPr>
          </a:p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　</a:t>
            </a:r>
            <a:r>
              <a:rPr lang="en-US" altLang="ja-JP" sz="2400" dirty="0" smtClean="0">
                <a:latin typeface="Arial" charset="0"/>
                <a:ea typeface="ＭＳ Ｐゴシック" pitchFamily="50" charset="-128"/>
              </a:rPr>
              <a:t>『</a:t>
            </a:r>
            <a:r>
              <a: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京都府における医介連携</a:t>
            </a:r>
            <a:r>
              <a:rPr kumimoji="1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SNS</a:t>
            </a:r>
            <a:endParaRPr lang="en-US" altLang="ja-JP" sz="2400" dirty="0">
              <a:latin typeface="Arial" charset="0"/>
              <a:ea typeface="ＭＳ Ｐゴシック" pitchFamily="50" charset="-128"/>
            </a:endParaRPr>
          </a:p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　　　　　京あんしんネットの現状と課題</a:t>
            </a:r>
            <a:r>
              <a:rPr kumimoji="1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』</a:t>
            </a:r>
            <a:r>
              <a: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（仮題）</a:t>
            </a:r>
            <a:endParaRPr kumimoji="1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　　　　　　演者：一般社団法人　京都府医師会</a:t>
            </a:r>
            <a:endParaRPr kumimoji="1" lang="en-US" altLang="ja-JP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2000" dirty="0">
                <a:latin typeface="Arial" charset="0"/>
                <a:ea typeface="ＭＳ Ｐゴシック" pitchFamily="50" charset="-128"/>
              </a:rPr>
              <a:t>　</a:t>
            </a:r>
            <a:r>
              <a:rPr lang="ja-JP" altLang="en-US" sz="2000" dirty="0" smtClean="0">
                <a:latin typeface="Arial" charset="0"/>
                <a:ea typeface="ＭＳ Ｐゴシック" pitchFamily="50" charset="-128"/>
              </a:rPr>
              <a:t>　　　　　　　　　　　理事　</a:t>
            </a:r>
            <a:r>
              <a:rPr lang="ja-JP" altLang="en-US" sz="2800" dirty="0" smtClean="0">
                <a:latin typeface="Arial" charset="0"/>
                <a:ea typeface="ＭＳ Ｐゴシック" pitchFamily="50" charset="-128"/>
              </a:rPr>
              <a:t>松田　義和</a:t>
            </a:r>
            <a:r>
              <a:rPr lang="ja-JP" altLang="en-US" sz="2400" dirty="0" smtClean="0">
                <a:latin typeface="Arial" charset="0"/>
                <a:ea typeface="ＭＳ Ｐゴシック" pitchFamily="50" charset="-128"/>
              </a:rPr>
              <a:t>　</a:t>
            </a:r>
            <a:r>
              <a:rPr lang="ja-JP" altLang="en-US" sz="2000" dirty="0" smtClean="0">
                <a:latin typeface="Arial" charset="0"/>
                <a:ea typeface="ＭＳ Ｐゴシック" pitchFamily="50" charset="-128"/>
              </a:rPr>
              <a:t>先生</a:t>
            </a:r>
            <a:endParaRPr kumimoji="1" lang="en-US" altLang="ja-JP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　　　　</a:t>
            </a:r>
            <a:endParaRPr kumimoji="1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TM16401375[[fn=マディソン]]</Template>
  <TotalTime>328</TotalTime>
  <Words>68</Words>
  <Application>Microsoft Office PowerPoint</Application>
  <PresentationFormat>画面に合わせる (4:3)</PresentationFormat>
  <Paragraphs>26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標準デザイン</vt:lpstr>
      <vt:lpstr> 宮崎市郡在宅医会学術講演会 ～在宅医療の実践～ </vt:lpstr>
    </vt:vector>
  </TitlesOfParts>
  <Company>Astellas Pharma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BE講演会案内状ひな形④(PPT)</dc:title>
  <dc:creator>Aiko Yamamoto</dc:creator>
  <cp:lastModifiedBy>電子カルテ利用者01</cp:lastModifiedBy>
  <cp:revision>145</cp:revision>
  <cp:lastPrinted>2018-08-23T00:38:27Z</cp:lastPrinted>
  <dcterms:created xsi:type="dcterms:W3CDTF">2011-06-29T07:30:07Z</dcterms:created>
  <dcterms:modified xsi:type="dcterms:W3CDTF">2018-08-29T00:09:58Z</dcterms:modified>
</cp:coreProperties>
</file>