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200900" cy="104775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FF66"/>
    <a:srgbClr val="FFFFFF"/>
    <a:srgbClr val="9999FF"/>
    <a:srgbClr val="FFCCFF"/>
    <a:srgbClr val="FF66FF"/>
    <a:srgbClr val="3366FF"/>
    <a:srgbClr val="3399FF"/>
    <a:srgbClr val="99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3" autoAdjust="0"/>
    <p:restoredTop sz="95878" autoAdjust="0"/>
  </p:normalViewPr>
  <p:slideViewPr>
    <p:cSldViewPr>
      <p:cViewPr>
        <p:scale>
          <a:sx n="75" d="100"/>
          <a:sy n="75" d="100"/>
        </p:scale>
        <p:origin x="-3552" y="-72"/>
      </p:cViewPr>
      <p:guideLst>
        <p:guide orient="horz" pos="330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739775"/>
            <a:ext cx="254317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629C1C9-C371-40B5-9D93-B3E460B14C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4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718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36486" indent="-283264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33056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586278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39501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492723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45945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399168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52390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FCB13A2-8367-4324-BE3F-46F54B60F506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1" y="3254376"/>
            <a:ext cx="6121400" cy="22463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937251"/>
            <a:ext cx="5041901" cy="2678113"/>
          </a:xfrm>
        </p:spPr>
        <p:txBody>
          <a:bodyPr/>
          <a:lstStyle>
            <a:lvl1pPr marL="0" indent="0" algn="ctr">
              <a:buNone/>
              <a:defRPr/>
            </a:lvl1pPr>
            <a:lvl2pPr marL="457144" indent="0" algn="ctr">
              <a:buNone/>
              <a:defRPr/>
            </a:lvl2pPr>
            <a:lvl3pPr marL="914287" indent="0" algn="ctr">
              <a:buNone/>
              <a:defRPr/>
            </a:lvl3pPr>
            <a:lvl4pPr marL="1371431" indent="0" algn="ctr">
              <a:buNone/>
              <a:defRPr/>
            </a:lvl4pPr>
            <a:lvl5pPr marL="1828575" indent="0" algn="ctr">
              <a:buNone/>
              <a:defRPr/>
            </a:lvl5pPr>
            <a:lvl6pPr marL="2285718" indent="0" algn="ctr">
              <a:buNone/>
              <a:defRPr/>
            </a:lvl6pPr>
            <a:lvl7pPr marL="2742862" indent="0" algn="ctr">
              <a:buNone/>
              <a:defRPr/>
            </a:lvl7pPr>
            <a:lvl8pPr marL="3200006" indent="0" algn="ctr">
              <a:buNone/>
              <a:defRPr/>
            </a:lvl8pPr>
            <a:lvl9pPr marL="3657149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159A-F789-482B-B9FD-C1211A4021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58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5FC7-D421-4FF6-AF16-240BDD1548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8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9100"/>
            <a:ext cx="1619250" cy="894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9100"/>
            <a:ext cx="4708526" cy="894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06641-BB97-4F5B-A9FF-03072C1944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190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099C7-CCB2-49B5-B617-D023DFE2B1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59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6" y="6732588"/>
            <a:ext cx="6121400" cy="2081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6" y="4440238"/>
            <a:ext cx="6121400" cy="2292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4" indent="0">
              <a:buNone/>
              <a:defRPr sz="1800"/>
            </a:lvl2pPr>
            <a:lvl3pPr marL="914287" indent="0">
              <a:buNone/>
              <a:defRPr sz="1600"/>
            </a:lvl3pPr>
            <a:lvl4pPr marL="1371431" indent="0">
              <a:buNone/>
              <a:defRPr sz="1400"/>
            </a:lvl4pPr>
            <a:lvl5pPr marL="1828575" indent="0">
              <a:buNone/>
              <a:defRPr sz="1400"/>
            </a:lvl5pPr>
            <a:lvl6pPr marL="2285718" indent="0">
              <a:buNone/>
              <a:defRPr sz="1400"/>
            </a:lvl6pPr>
            <a:lvl7pPr marL="2742862" indent="0">
              <a:buNone/>
              <a:defRPr sz="1400"/>
            </a:lvl7pPr>
            <a:lvl8pPr marL="3200006" indent="0">
              <a:buNone/>
              <a:defRPr sz="1400"/>
            </a:lvl8pPr>
            <a:lvl9pPr marL="365714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5C78-05EB-449F-BF8E-866872341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02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444750"/>
            <a:ext cx="3163887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444750"/>
            <a:ext cx="3163888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D87C-C708-4582-8CB7-442CF2619A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85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4" y="2344738"/>
            <a:ext cx="3181350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4" y="3322638"/>
            <a:ext cx="3181350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599" y="2344738"/>
            <a:ext cx="3182939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599" y="3322638"/>
            <a:ext cx="3182939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50ABE-68D0-4A0F-92B9-6AFFA7E4F1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2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D599-F6C9-4F95-9302-AE3112F69F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060E-83FD-4B71-96A8-771103362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6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7513"/>
            <a:ext cx="2368550" cy="1774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17513"/>
            <a:ext cx="4025900" cy="8942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92338"/>
            <a:ext cx="2368550" cy="71675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9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4B37-5B41-45A7-8574-AD9BB8C322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47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9" y="7334250"/>
            <a:ext cx="4321175" cy="8651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9" y="936625"/>
            <a:ext cx="4321175" cy="62865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5" indent="0">
              <a:buNone/>
              <a:defRPr sz="2000"/>
            </a:lvl5pPr>
            <a:lvl6pPr marL="2285718" indent="0">
              <a:buNone/>
              <a:defRPr sz="2000"/>
            </a:lvl6pPr>
            <a:lvl7pPr marL="2742862" indent="0">
              <a:buNone/>
              <a:defRPr sz="2000"/>
            </a:lvl7pPr>
            <a:lvl8pPr marL="3200006" indent="0">
              <a:buNone/>
              <a:defRPr sz="2000"/>
            </a:lvl8pPr>
            <a:lvl9pPr marL="365714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9" y="8199438"/>
            <a:ext cx="4321175" cy="123031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9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774F3-144B-48D6-AE41-A5A411FB0F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4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9100"/>
            <a:ext cx="6480175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444750"/>
            <a:ext cx="6480175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540875"/>
            <a:ext cx="1679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540875"/>
            <a:ext cx="22796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540875"/>
            <a:ext cx="1679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FA7E1B4-1954-49C8-954B-10F30874D6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4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2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431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57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91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34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78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22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2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9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625"/>
                    </a14:imgEffect>
                    <a14:imgEffect>
                      <a14:saturation sat="14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866" b="11247"/>
          <a:stretch/>
        </p:blipFill>
        <p:spPr bwMode="auto">
          <a:xfrm>
            <a:off x="0" y="-1"/>
            <a:ext cx="7200900" cy="211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75"/>
          <a:stretch/>
        </p:blipFill>
        <p:spPr bwMode="auto">
          <a:xfrm>
            <a:off x="1585536" y="4036680"/>
            <a:ext cx="4112826" cy="47169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3342" y="2113720"/>
            <a:ext cx="698526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 日時：</a:t>
            </a:r>
            <a:r>
              <a:rPr lang="en-US" altLang="ja-JP" sz="2000" b="1" dirty="0" smtClean="0">
                <a:latin typeface="HGP教科書体" pitchFamily="18" charset="-128"/>
                <a:ea typeface="HGP教科書体" pitchFamily="18" charset="-128"/>
              </a:rPr>
              <a:t>2018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年</a:t>
            </a:r>
            <a:r>
              <a:rPr lang="en-US" altLang="ja-JP" sz="2000" b="1" dirty="0" smtClean="0">
                <a:latin typeface="HGP教科書体" pitchFamily="18" charset="-128"/>
                <a:ea typeface="HGP教科書体" pitchFamily="18" charset="-128"/>
              </a:rPr>
              <a:t>5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月</a:t>
            </a:r>
            <a:r>
              <a:rPr lang="en-US" altLang="ja-JP" sz="2000" b="1" dirty="0" smtClean="0">
                <a:latin typeface="HGP教科書体" pitchFamily="18" charset="-128"/>
                <a:ea typeface="HGP教科書体" pitchFamily="18" charset="-128"/>
              </a:rPr>
              <a:t>19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日（土）　学術講演会　</a:t>
            </a:r>
            <a:r>
              <a:rPr lang="en-US" altLang="ja-JP" sz="2000" b="1" dirty="0" smtClean="0">
                <a:latin typeface="HGP教科書体" pitchFamily="18" charset="-128"/>
                <a:ea typeface="HGP教科書体" pitchFamily="18" charset="-128"/>
              </a:rPr>
              <a:t>14:30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～</a:t>
            </a:r>
            <a:endParaRPr lang="en-US" altLang="ja-JP" sz="2000" b="1" dirty="0" smtClean="0">
              <a:latin typeface="HGP教科書体" pitchFamily="18" charset="-128"/>
              <a:ea typeface="HGP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P教科書体" pitchFamily="18" charset="-128"/>
                <a:ea typeface="HGP教科書体" pitchFamily="18" charset="-128"/>
              </a:rPr>
              <a:t> 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会場：シェラトン・グランデ・オーシャンリゾート　</a:t>
            </a:r>
            <a:endParaRPr lang="en-US" altLang="ja-JP" sz="2000" b="1" dirty="0" smtClean="0">
              <a:latin typeface="HGP教科書体" pitchFamily="18" charset="-128"/>
              <a:ea typeface="HGP教科書体" pitchFamily="18" charset="-128"/>
            </a:endParaRPr>
          </a:p>
          <a:p>
            <a:pPr algn="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2000" b="1">
                <a:latin typeface="HGP教科書体" pitchFamily="18" charset="-128"/>
                <a:ea typeface="HGP教科書体" pitchFamily="18" charset="-128"/>
              </a:rPr>
              <a:t> </a:t>
            </a:r>
            <a:r>
              <a:rPr lang="ja-JP" altLang="en-US" sz="2000" b="1" smtClean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en-US" altLang="ja-JP" sz="2000" b="1" smtClean="0">
                <a:latin typeface="HGP教科書体" pitchFamily="18" charset="-128"/>
                <a:ea typeface="HGP教科書体" pitchFamily="18" charset="-128"/>
              </a:rPr>
              <a:t>3</a:t>
            </a:r>
            <a:r>
              <a:rPr lang="ja-JP" altLang="en-US" sz="2000" b="1" dirty="0" smtClean="0">
                <a:latin typeface="HGP教科書体" pitchFamily="18" charset="-128"/>
                <a:ea typeface="HGP教科書体" pitchFamily="18" charset="-128"/>
              </a:rPr>
              <a:t>階 コンベンションセンター「瑞洋」　</a:t>
            </a:r>
            <a:r>
              <a:rPr lang="ja-JP" altLang="en-US" sz="1000" b="1" dirty="0">
                <a:latin typeface="HGP教科書体" pitchFamily="18" charset="-128"/>
                <a:ea typeface="HGP教科書体" pitchFamily="18" charset="-128"/>
              </a:rPr>
              <a:t>宮崎市山崎町</a:t>
            </a:r>
            <a:r>
              <a:rPr lang="ja-JP" altLang="en-US" sz="1000" b="1" dirty="0" smtClean="0">
                <a:latin typeface="HGP教科書体" pitchFamily="18" charset="-128"/>
                <a:ea typeface="HGP教科書体" pitchFamily="18" charset="-128"/>
              </a:rPr>
              <a:t>浜山</a:t>
            </a:r>
            <a:r>
              <a:rPr lang="en-US" altLang="ja-JP" sz="1000" b="1" dirty="0" smtClean="0">
                <a:latin typeface="HGP教科書体" pitchFamily="18" charset="-128"/>
                <a:ea typeface="HGP教科書体" pitchFamily="18" charset="-128"/>
              </a:rPr>
              <a:t>TEL</a:t>
            </a:r>
            <a:r>
              <a:rPr lang="ja-JP" altLang="en-US" sz="900" b="1" dirty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en-US" altLang="ja-JP" sz="900" b="1" dirty="0" smtClean="0">
                <a:latin typeface="HGP教科書体" pitchFamily="18" charset="-128"/>
                <a:ea typeface="HGP教科書体" pitchFamily="18" charset="-128"/>
              </a:rPr>
              <a:t>0985-21-1133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　　　</a:t>
            </a:r>
            <a:r>
              <a:rPr lang="en-US" altLang="ja-JP" sz="1800" dirty="0"/>
              <a:t>  </a:t>
            </a:r>
            <a:endParaRPr lang="ja-JP" altLang="en-US" sz="1800" b="1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300356" y="6934580"/>
            <a:ext cx="1089833" cy="33111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2000" dirty="0" smtClean="0">
                <a:latin typeface="HG創英角ｺﾞｼｯｸUB" pitchFamily="49" charset="-128"/>
                <a:ea typeface="HG創英角ｺﾞｼｯｸUB" pitchFamily="49" charset="-128"/>
              </a:rPr>
              <a:t>講演</a:t>
            </a:r>
            <a:r>
              <a:rPr lang="en-US" altLang="ja-JP" sz="2000" dirty="0" smtClean="0">
                <a:latin typeface="HG創英角ｺﾞｼｯｸUB" pitchFamily="49" charset="-128"/>
                <a:ea typeface="HG創英角ｺﾞｼｯｸUB" pitchFamily="49" charset="-128"/>
              </a:rPr>
              <a:t>2</a:t>
            </a:r>
            <a:endParaRPr lang="ja-JP" altLang="en-US" sz="2000" dirty="0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71415" y="8230457"/>
            <a:ext cx="692943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</a:t>
            </a:r>
            <a:endParaRPr lang="en-US" altLang="ja-JP" sz="2000" dirty="0" smtClean="0">
              <a:ea typeface="ＭＳ ゴシック" pitchFamily="49" charset="-128"/>
            </a:endParaRPr>
          </a:p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演者：</a:t>
            </a:r>
            <a:r>
              <a:rPr lang="ja-JP" altLang="en-US" sz="2000" dirty="0"/>
              <a:t>医療法人桜野診療所さくらのクリニック </a:t>
            </a:r>
            <a:endParaRPr lang="en-US" altLang="ja-JP" sz="2000" dirty="0" smtClean="0"/>
          </a:p>
          <a:p>
            <a:pPr lvl="0"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 　　　　　　　　  院長</a:t>
            </a:r>
            <a:r>
              <a:rPr lang="ja-JP" altLang="en-US" sz="2000" dirty="0"/>
              <a:t>　</a:t>
            </a:r>
            <a:r>
              <a:rPr lang="ja-JP" altLang="en-US" sz="2800" b="1" dirty="0" smtClean="0"/>
              <a:t>鷺坂　英輝</a:t>
            </a:r>
            <a:r>
              <a:rPr lang="ja-JP" altLang="en-US" sz="2000" dirty="0" smtClean="0"/>
              <a:t>　 先生</a:t>
            </a:r>
            <a:endParaRPr lang="en-US" altLang="ja-JP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88032" y="5346536"/>
            <a:ext cx="7024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「認知症の人と家族にやさしい、予防から始める</a:t>
            </a:r>
            <a:endParaRPr lang="en-US" altLang="ja-JP" sz="2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lvl="0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　　　　多職種協働での取り組み：</a:t>
            </a:r>
            <a:r>
              <a:rPr lang="en-US" altLang="ja-JP" sz="2400" b="1" dirty="0" smtClean="0">
                <a:solidFill>
                  <a:srgbClr val="000000"/>
                </a:solidFill>
                <a:latin typeface="+mn-ea"/>
                <a:ea typeface="+mn-ea"/>
              </a:rPr>
              <a:t>『</a:t>
            </a:r>
            <a:r>
              <a:rPr lang="ja-JP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久留米モデル</a:t>
            </a:r>
            <a:r>
              <a:rPr lang="en-US" altLang="ja-JP" sz="2400" b="1" dirty="0" smtClean="0">
                <a:solidFill>
                  <a:srgbClr val="000000"/>
                </a:solidFill>
                <a:latin typeface="+mn-ea"/>
                <a:ea typeface="+mn-ea"/>
              </a:rPr>
              <a:t>』</a:t>
            </a:r>
            <a:r>
              <a:rPr lang="ja-JP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」</a:t>
            </a:r>
            <a:endParaRPr lang="en-US" altLang="ja-JP" sz="24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43" name="Picture 16" descr="sakura0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14" y="7987828"/>
            <a:ext cx="1016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246077" y="8044978"/>
            <a:ext cx="7230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 smtClean="0">
                <a:latin typeface="+mn-ea"/>
                <a:ea typeface="+mn-ea"/>
                <a:cs typeface="メイリオ" panose="020B0604030504040204" pitchFamily="50" charset="-128"/>
              </a:rPr>
              <a:t>　「</a:t>
            </a:r>
            <a:r>
              <a:rPr lang="ja-JP" altLang="en-US" sz="2400" b="1" dirty="0">
                <a:latin typeface="+mn-ea"/>
                <a:ea typeface="+mn-ea"/>
                <a:cs typeface="メイリオ" panose="020B0604030504040204" pitchFamily="50" charset="-128"/>
              </a:rPr>
              <a:t>在宅点数丸わかり！</a:t>
            </a:r>
            <a:r>
              <a:rPr lang="en-US" altLang="ja-JP" sz="2400" b="1" dirty="0">
                <a:latin typeface="+mn-ea"/>
                <a:ea typeface="+mn-ea"/>
                <a:cs typeface="メイリオ" panose="020B0604030504040204" pitchFamily="50" charset="-128"/>
              </a:rPr>
              <a:t>〜</a:t>
            </a:r>
            <a:r>
              <a:rPr lang="ja-JP" altLang="en-US" sz="2400" b="1" dirty="0">
                <a:latin typeface="+mn-ea"/>
                <a:ea typeface="+mn-ea"/>
                <a:cs typeface="メイリオ" panose="020B0604030504040204" pitchFamily="50" charset="-128"/>
              </a:rPr>
              <a:t>レセプト道場</a:t>
            </a:r>
            <a:r>
              <a:rPr lang="en-US" altLang="ja-JP" sz="2400" b="1" dirty="0">
                <a:latin typeface="+mn-ea"/>
                <a:ea typeface="+mn-ea"/>
                <a:cs typeface="メイリオ" panose="020B0604030504040204" pitchFamily="50" charset="-128"/>
              </a:rPr>
              <a:t>in</a:t>
            </a:r>
            <a:r>
              <a:rPr lang="ja-JP" altLang="en-US" sz="2400" b="1" dirty="0">
                <a:latin typeface="+mn-ea"/>
                <a:ea typeface="+mn-ea"/>
                <a:cs typeface="メイリオ" panose="020B0604030504040204" pitchFamily="50" charset="-128"/>
              </a:rPr>
              <a:t>宮崎</a:t>
            </a:r>
            <a:r>
              <a:rPr lang="en-US" altLang="ja-JP" sz="2400" b="1" dirty="0">
                <a:latin typeface="+mn-ea"/>
                <a:ea typeface="+mn-ea"/>
                <a:cs typeface="メイリオ" panose="020B0604030504040204" pitchFamily="50" charset="-128"/>
              </a:rPr>
              <a:t>〜</a:t>
            </a:r>
            <a:r>
              <a:rPr lang="ja-JP" altLang="en-US" sz="2400" b="1" dirty="0" smtClean="0">
                <a:latin typeface="+mn-ea"/>
                <a:ea typeface="+mn-ea"/>
              </a:rPr>
              <a:t>　</a:t>
            </a:r>
            <a:r>
              <a:rPr lang="ja-JP" altLang="en-US" sz="2400" b="1" dirty="0" smtClean="0">
                <a:latin typeface="+mn-ea"/>
                <a:ea typeface="+mn-ea"/>
                <a:cs typeface="メイリオ" panose="020B0604030504040204" pitchFamily="50" charset="-128"/>
              </a:rPr>
              <a:t>」</a:t>
            </a:r>
            <a:endParaRPr lang="en-US" altLang="ja-JP" sz="24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500"/>
                    </a14:imgEffect>
                    <a14:imgEffect>
                      <a14:saturation sat="7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6214" y="7953700"/>
            <a:ext cx="1080120" cy="991586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reflection blurRad="1270000" stA="0" endPos="96000" dist="127000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288032" y="7319052"/>
            <a:ext cx="698052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座長：</a:t>
            </a:r>
            <a:r>
              <a:rPr lang="zh-CN" altLang="en-US" sz="2000" dirty="0">
                <a:latin typeface="+mn-ea"/>
                <a:ea typeface="+mn-ea"/>
              </a:rPr>
              <a:t>医療法人</a:t>
            </a:r>
            <a:r>
              <a:rPr lang="zh-CN" altLang="en-US" sz="2000" dirty="0" smtClean="0">
                <a:latin typeface="+mn-ea"/>
                <a:ea typeface="+mn-ea"/>
              </a:rPr>
              <a:t>千春会</a:t>
            </a:r>
            <a:r>
              <a:rPr lang="ja-JP" altLang="en-US" sz="2000" dirty="0" smtClean="0">
                <a:latin typeface="+mn-ea"/>
                <a:ea typeface="+mn-ea"/>
              </a:rPr>
              <a:t>　</a:t>
            </a:r>
            <a:r>
              <a:rPr lang="zh-CN" altLang="en-US" sz="2000" dirty="0" smtClean="0">
                <a:latin typeface="+mn-ea"/>
                <a:ea typeface="+mn-ea"/>
              </a:rPr>
              <a:t>外山</a:t>
            </a:r>
            <a:r>
              <a:rPr lang="zh-CN" altLang="en-US" sz="2000" dirty="0">
                <a:latin typeface="+mn-ea"/>
                <a:ea typeface="+mn-ea"/>
              </a:rPr>
              <a:t>内科神経内科</a:t>
            </a:r>
            <a:r>
              <a:rPr lang="zh-CN" altLang="en-US" sz="2000" dirty="0" smtClean="0">
                <a:latin typeface="+mn-ea"/>
                <a:ea typeface="+mn-ea"/>
              </a:rPr>
              <a:t>医院</a:t>
            </a:r>
            <a:r>
              <a:rPr lang="ja-JP" altLang="en-US" sz="2000" dirty="0" smtClean="0">
                <a:latin typeface="+mn-ea"/>
                <a:ea typeface="+mn-ea"/>
              </a:rPr>
              <a:t>　</a:t>
            </a:r>
            <a:endParaRPr lang="en-US" altLang="ja-JP" sz="2000" dirty="0" smtClean="0">
              <a:latin typeface="+mn-ea"/>
              <a:ea typeface="+mn-ea"/>
            </a:endParaRPr>
          </a:p>
          <a:p>
            <a:pPr lvl="0">
              <a:defRPr/>
            </a:pP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　　　　　　　　　　　　　　　　　　　　　院長　</a:t>
            </a:r>
            <a:r>
              <a:rPr lang="ja-JP" altLang="en-US" sz="2800" b="1" dirty="0" smtClean="0">
                <a:latin typeface="+mn-ea"/>
                <a:ea typeface="+mn-ea"/>
              </a:rPr>
              <a:t>外山　博一</a:t>
            </a:r>
            <a:r>
              <a:rPr lang="ja-JP" altLang="en-US" sz="2000" dirty="0" smtClean="0">
                <a:latin typeface="+mn-ea"/>
                <a:ea typeface="+mn-ea"/>
              </a:rPr>
              <a:t>　 先生</a:t>
            </a:r>
            <a:endParaRPr lang="en-US" altLang="ja-JP" sz="2000" dirty="0" smtClean="0">
              <a:latin typeface="+mn-ea"/>
              <a:ea typeface="+mn-ea"/>
            </a:endParaRPr>
          </a:p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                                                           　                </a:t>
            </a:r>
            <a:r>
              <a:rPr lang="ja-JP" altLang="en-US" sz="2000" dirty="0" smtClean="0"/>
              <a:t>　</a:t>
            </a:r>
            <a:endParaRPr lang="en-US" altLang="ja-JP" sz="2000" dirty="0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288032" y="4631367"/>
            <a:ext cx="69581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座長：医療法人将優会　クリニックうしたに</a:t>
            </a:r>
            <a:endParaRPr lang="en-US" altLang="zh-TW" sz="2000" dirty="0" smtClean="0"/>
          </a:p>
          <a:p>
            <a:pPr lvl="0"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                               </a:t>
            </a:r>
            <a:r>
              <a:rPr lang="ja-JP" altLang="en-US" sz="2000" dirty="0" smtClean="0"/>
              <a:t>院長　</a:t>
            </a:r>
            <a:r>
              <a:rPr lang="ja-JP" altLang="en-US" sz="2800" b="1" dirty="0" smtClean="0"/>
              <a:t>牛谷　義秀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 先生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033" y="6181757"/>
            <a:ext cx="6980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000" dirty="0" smtClean="0"/>
              <a:t>演者：久留米大学医学部　神経精神医学講座</a:t>
            </a:r>
            <a:r>
              <a:rPr lang="ja-JP" altLang="en-US" sz="2000" dirty="0"/>
              <a:t>　　</a:t>
            </a:r>
            <a:endParaRPr lang="en-US" altLang="ja-JP" sz="2000" dirty="0"/>
          </a:p>
          <a:p>
            <a:pPr lvl="0">
              <a:defRPr/>
            </a:pPr>
            <a:r>
              <a:rPr lang="ja-JP" altLang="en-US" sz="2000" dirty="0" smtClean="0"/>
              <a:t>　　　　　　　　　　　　　　　　　　　　准教授</a:t>
            </a:r>
            <a:r>
              <a:rPr lang="ja-JP" altLang="en-US" dirty="0"/>
              <a:t>　</a:t>
            </a:r>
            <a:r>
              <a:rPr lang="ja-JP" altLang="en-US" sz="2800" b="1" dirty="0" smtClean="0"/>
              <a:t>小路　純央</a:t>
            </a:r>
            <a:r>
              <a:rPr lang="ja-JP" altLang="en-US" sz="2800" b="1" dirty="0"/>
              <a:t>　</a:t>
            </a:r>
            <a:r>
              <a:rPr lang="ja-JP" altLang="en-US" sz="2000" dirty="0" smtClean="0"/>
              <a:t>先生</a:t>
            </a:r>
            <a:endParaRPr lang="en-US" altLang="ja-JP" sz="2000" dirty="0" smtClean="0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88032" y="4242438"/>
            <a:ext cx="1076619" cy="35022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2000" dirty="0">
                <a:latin typeface="HG創英角ｺﾞｼｯｸUB" pitchFamily="49" charset="-128"/>
                <a:ea typeface="HG創英角ｺﾞｼｯｸUB" pitchFamily="49" charset="-128"/>
              </a:rPr>
              <a:t>講演</a:t>
            </a:r>
            <a:r>
              <a:rPr lang="en-US" altLang="ja-JP" sz="2000" dirty="0">
                <a:latin typeface="HG創英角ｺﾞｼｯｸUB" pitchFamily="49" charset="-128"/>
                <a:ea typeface="HG創英角ｺﾞｼｯｸUB" pitchFamily="49" charset="-128"/>
              </a:rPr>
              <a:t>1</a:t>
            </a:r>
            <a:endParaRPr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19633" y="366734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07340" y="326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4059" y="3078510"/>
            <a:ext cx="5763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✿</a:t>
            </a:r>
            <a:r>
              <a:rPr lang="ja-JP" altLang="en-US" b="1" u="sng" dirty="0" smtClean="0">
                <a:latin typeface="+mn-ea"/>
                <a:ea typeface="+mn-ea"/>
              </a:rPr>
              <a:t>多職種</a:t>
            </a:r>
            <a:r>
              <a:rPr lang="ja-JP" altLang="en-US" b="1" u="sng" dirty="0">
                <a:latin typeface="+mn-ea"/>
                <a:ea typeface="+mn-ea"/>
              </a:rPr>
              <a:t>の方々の多数のご参加もお待ちして</a:t>
            </a:r>
            <a:r>
              <a:rPr lang="ja-JP" altLang="en-US" b="1" u="sng" dirty="0" smtClean="0">
                <a:latin typeface="+mn-ea"/>
                <a:ea typeface="+mn-ea"/>
              </a:rPr>
              <a:t>おります✿</a:t>
            </a:r>
            <a:endParaRPr lang="ja-JP" altLang="en-US" b="1" u="sng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2766" y="3447842"/>
            <a:ext cx="6851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　　</a:t>
            </a:r>
            <a:r>
              <a:rPr lang="en-US" altLang="ja-JP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【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日本医師会生涯教育講座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】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endParaRPr lang="en-US" altLang="ja-JP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CC13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：医療と介護および福祉の連携：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単位　</a:t>
            </a:r>
            <a:r>
              <a:rPr lang="en-US" altLang="ja-JP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CC80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：在宅医療：</a:t>
            </a:r>
            <a: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0.5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単位</a:t>
            </a:r>
            <a:endParaRPr lang="en-US" altLang="ja-JP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1182" y="3453984"/>
            <a:ext cx="6930555" cy="6612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49355" y="6949720"/>
            <a:ext cx="1740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15</a:t>
            </a:r>
            <a:r>
              <a:rPr lang="ja-JP" altLang="en-US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15-16</a:t>
            </a:r>
            <a:r>
              <a:rPr lang="ja-JP" altLang="en-US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15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22247" y="424243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HG創英角ｺﾞｼｯｸUB" pitchFamily="49" charset="-128"/>
                <a:ea typeface="HG創英角ｺﾞｼｯｸUB" pitchFamily="49" charset="-128"/>
              </a:rPr>
              <a:t>14</a:t>
            </a:r>
            <a:r>
              <a:rPr lang="ja-JP" altLang="en-US" dirty="0">
                <a:latin typeface="HG創英角ｺﾞｼｯｸUB" pitchFamily="49" charset="-128"/>
                <a:ea typeface="HG創英角ｺﾞｼｯｸUB" pitchFamily="49" charset="-128"/>
              </a:rPr>
              <a:t>：</a:t>
            </a:r>
            <a:r>
              <a:rPr lang="en-US" altLang="ja-JP" dirty="0">
                <a:latin typeface="HG創英角ｺﾞｼｯｸUB" pitchFamily="49" charset="-128"/>
                <a:ea typeface="HG創英角ｺﾞｼｯｸUB" pitchFamily="49" charset="-128"/>
              </a:rPr>
              <a:t>30-15</a:t>
            </a:r>
            <a:r>
              <a:rPr lang="ja-JP" altLang="en-US" dirty="0">
                <a:latin typeface="HG創英角ｺﾞｼｯｸUB" pitchFamily="49" charset="-128"/>
                <a:ea typeface="HG創英角ｺﾞｼｯｸUB" pitchFamily="49" charset="-128"/>
              </a:rPr>
              <a:t>：</a:t>
            </a:r>
            <a:r>
              <a:rPr lang="en-US" altLang="ja-JP" dirty="0">
                <a:latin typeface="HG創英角ｺﾞｼｯｸUB" pitchFamily="49" charset="-128"/>
                <a:ea typeface="HG創英角ｺﾞｼｯｸUB" pitchFamily="49" charset="-128"/>
              </a:rPr>
              <a:t>10 </a:t>
            </a:r>
            <a:endParaRPr lang="ja-JP" altLang="en-US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-21700" y="9686528"/>
            <a:ext cx="72328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共催　　宮崎市郡在宅医会（通称：宮崎在宅ドクターネット）・武田薬品工業株式会社　</a:t>
            </a:r>
            <a:endParaRPr lang="ja-JP" altLang="en-US" sz="1600" dirty="0">
              <a:solidFill>
                <a:srgbClr val="0D0D0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9344" y="9334355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当日は情報交換の場（多職種交流の場）を設けさせていただいております。</a:t>
            </a:r>
            <a:endParaRPr kumimoji="1" lang="ja-JP" altLang="en-US" sz="16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-11370" y="7380"/>
            <a:ext cx="7212220" cy="2106339"/>
          </a:xfrm>
          <a:prstGeom prst="rect">
            <a:avLst/>
          </a:prstGeom>
          <a:solidFill>
            <a:srgbClr val="FFFFFF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342" y="547113"/>
            <a:ext cx="718750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宮崎在宅医会学術講演会</a:t>
            </a:r>
            <a:endParaRPr lang="en-US" altLang="ja-JP" sz="40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～在宅医療の実践～</a:t>
            </a:r>
            <a:endParaRPr lang="ja-JP" altLang="en-US" sz="3600" dirty="0">
              <a:ln w="18415" cmpd="sng">
                <a:solidFill>
                  <a:srgbClr val="00B050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5843" y="1004474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お問合せは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宮崎市郡医師会病院地域連携室</a:t>
            </a:r>
            <a:r>
              <a: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0985-24-9119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まで</a:t>
            </a:r>
            <a:endParaRPr lang="ja-JP" altLang="en-US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9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109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武田薬品工業株式会社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医薬営業本部</dc:creator>
  <cp:lastModifiedBy>電子カルテ利用者01</cp:lastModifiedBy>
  <cp:revision>293</cp:revision>
  <cp:lastPrinted>2018-03-30T02:23:42Z</cp:lastPrinted>
  <dcterms:created xsi:type="dcterms:W3CDTF">2005-08-11T02:31:48Z</dcterms:created>
  <dcterms:modified xsi:type="dcterms:W3CDTF">2018-03-30T07:19:32Z</dcterms:modified>
</cp:coreProperties>
</file>